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146.xml" ContentType="application/vnd.openxmlformats-officedocument.presentationml.slide+xml"/>
  <Override PartName="/ppt/slides/slide47.xml" ContentType="application/vnd.openxmlformats-officedocument.presentationml.slide+xml"/>
  <Override PartName="/ppt/slides/slide1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Default Extension="vml" ContentType="application/vnd.openxmlformats-officedocument.vmlDrawing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50.xml" ContentType="application/vnd.openxmlformats-officedocument.presentationml.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60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147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156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Override PartName="/ppt/slides/slide151.xml" ContentType="application/vnd.openxmlformats-officedocument.presentationml.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6.xml" ContentType="application/vnd.openxmlformats-officedocument.presentationml.slideLayout+xml"/>
  <Override PartName="/ppt/slides/slide161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148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157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Default Extension="gif" ContentType="image/gif"/>
  <Override PartName="/ppt/slides/slide1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4.xml" ContentType="application/vnd.openxmlformats-officedocument.presentationml.slide+xml"/>
  <Override PartName="/ppt/slides/slide15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162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149.xml" ContentType="application/vnd.openxmlformats-officedocument.presentationml.slide+xml"/>
  <Override PartName="/ppt/slides/slide82.xml" ContentType="application/vnd.openxmlformats-officedocument.presentationml.slide+xml"/>
  <Override PartName="/ppt/slides/slide158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theme/theme4.xml" ContentType="application/vnd.openxmlformats-officedocument.them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s/slide105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Override PartName="/ppt/embeddings/Microsoft_Equation1.bin" ContentType="application/vnd.openxmlformats-officedocument.oleObject"/>
  <Override PartName="/ppt/slides/slide26.xml" ContentType="application/vnd.openxmlformats-officedocument.presentationml.slide+xml"/>
  <Default Extension="rels" ContentType="application/vnd.openxmlformats-package.relationships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14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5.xml" ContentType="application/vnd.openxmlformats-officedocument.presentationml.slide+xml"/>
  <Override PartName="/ppt/slides/slide153.xml" ContentType="application/vnd.openxmlformats-officedocument.presentationml.slide+xml"/>
  <Override PartName="/ppt/slides/slide54.xml" ContentType="application/vnd.openxmlformats-officedocument.presentationml.slide+xml"/>
  <Override PartName="/ppt/slides/slide1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159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45.xml" ContentType="application/vnd.openxmlformats-officedocument.presentationml.slide+xml"/>
  <Default Extension="pdf" ContentType="application/pdf"/>
  <Override PartName="/ppt/slides/slide46.xml" ContentType="application/vnd.openxmlformats-officedocument.presentationml.slide+xml"/>
  <Override PartName="/ppt/slides/slide154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  <p:sldMasterId r:id="rId2"/>
    <p:sldMasterId r:id="rId3"/>
    <p:sldMasterId r:id="rId4"/>
    <p:sldMasterId r:id="rId5"/>
  </p:sldMasterIdLst>
  <p:notesMasterIdLst>
    <p:notesMasterId r:id="rId169"/>
  </p:notesMasterIdLst>
  <p:sldIdLst>
    <p:sldId id="257" r:id="rId6"/>
    <p:sldId id="277" r:id="rId7"/>
    <p:sldId id="331" r:id="rId8"/>
    <p:sldId id="332" r:id="rId9"/>
    <p:sldId id="279" r:id="rId10"/>
    <p:sldId id="386" r:id="rId11"/>
    <p:sldId id="387" r:id="rId12"/>
    <p:sldId id="388" r:id="rId13"/>
    <p:sldId id="347" r:id="rId14"/>
    <p:sldId id="343" r:id="rId15"/>
    <p:sldId id="356" r:id="rId16"/>
    <p:sldId id="365" r:id="rId17"/>
    <p:sldId id="366" r:id="rId18"/>
    <p:sldId id="355" r:id="rId19"/>
    <p:sldId id="359" r:id="rId20"/>
    <p:sldId id="384" r:id="rId21"/>
    <p:sldId id="385" r:id="rId22"/>
    <p:sldId id="363" r:id="rId23"/>
    <p:sldId id="368" r:id="rId24"/>
    <p:sldId id="373" r:id="rId25"/>
    <p:sldId id="372" r:id="rId26"/>
    <p:sldId id="374" r:id="rId27"/>
    <p:sldId id="358" r:id="rId28"/>
    <p:sldId id="377" r:id="rId29"/>
    <p:sldId id="378" r:id="rId30"/>
    <p:sldId id="379" r:id="rId31"/>
    <p:sldId id="380" r:id="rId32"/>
    <p:sldId id="376" r:id="rId33"/>
    <p:sldId id="381" r:id="rId34"/>
    <p:sldId id="361" r:id="rId35"/>
    <p:sldId id="382" r:id="rId36"/>
    <p:sldId id="383" r:id="rId37"/>
    <p:sldId id="437" r:id="rId38"/>
    <p:sldId id="436" r:id="rId39"/>
    <p:sldId id="403" r:id="rId40"/>
    <p:sldId id="278" r:id="rId41"/>
    <p:sldId id="369" r:id="rId42"/>
    <p:sldId id="323" r:id="rId43"/>
    <p:sldId id="284" r:id="rId44"/>
    <p:sldId id="285" r:id="rId45"/>
    <p:sldId id="465" r:id="rId46"/>
    <p:sldId id="370" r:id="rId47"/>
    <p:sldId id="402" r:id="rId48"/>
    <p:sldId id="394" r:id="rId49"/>
    <p:sldId id="422" r:id="rId50"/>
    <p:sldId id="393" r:id="rId51"/>
    <p:sldId id="392" r:id="rId52"/>
    <p:sldId id="423" r:id="rId53"/>
    <p:sldId id="390" r:id="rId54"/>
    <p:sldId id="391" r:id="rId55"/>
    <p:sldId id="389" r:id="rId56"/>
    <p:sldId id="466" r:id="rId57"/>
    <p:sldId id="288" r:id="rId58"/>
    <p:sldId id="258" r:id="rId59"/>
    <p:sldId id="40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5" r:id="rId76"/>
    <p:sldId id="274" r:id="rId77"/>
    <p:sldId id="289" r:id="rId78"/>
    <p:sldId id="435" r:id="rId79"/>
    <p:sldId id="291" r:id="rId80"/>
    <p:sldId id="434" r:id="rId81"/>
    <p:sldId id="286" r:id="rId82"/>
    <p:sldId id="424" r:id="rId83"/>
    <p:sldId id="292" r:id="rId84"/>
    <p:sldId id="293" r:id="rId85"/>
    <p:sldId id="433" r:id="rId86"/>
    <p:sldId id="429" r:id="rId87"/>
    <p:sldId id="432" r:id="rId88"/>
    <p:sldId id="467" r:id="rId89"/>
    <p:sldId id="468" r:id="rId90"/>
    <p:sldId id="431" r:id="rId91"/>
    <p:sldId id="430" r:id="rId92"/>
    <p:sldId id="294" r:id="rId93"/>
    <p:sldId id="315" r:id="rId94"/>
    <p:sldId id="455" r:id="rId95"/>
    <p:sldId id="316" r:id="rId96"/>
    <p:sldId id="444" r:id="rId97"/>
    <p:sldId id="446" r:id="rId98"/>
    <p:sldId id="445" r:id="rId99"/>
    <p:sldId id="448" r:id="rId100"/>
    <p:sldId id="450" r:id="rId101"/>
    <p:sldId id="451" r:id="rId102"/>
    <p:sldId id="452" r:id="rId103"/>
    <p:sldId id="454" r:id="rId104"/>
    <p:sldId id="453" r:id="rId105"/>
    <p:sldId id="456" r:id="rId106"/>
    <p:sldId id="457" r:id="rId107"/>
    <p:sldId id="458" r:id="rId108"/>
    <p:sldId id="326" r:id="rId109"/>
    <p:sldId id="295" r:id="rId110"/>
    <p:sldId id="296" r:id="rId111"/>
    <p:sldId id="297" r:id="rId112"/>
    <p:sldId id="301" r:id="rId113"/>
    <p:sldId id="302" r:id="rId114"/>
    <p:sldId id="311" r:id="rId115"/>
    <p:sldId id="312" r:id="rId116"/>
    <p:sldId id="313" r:id="rId117"/>
    <p:sldId id="314" r:id="rId118"/>
    <p:sldId id="325" r:id="rId119"/>
    <p:sldId id="318" r:id="rId120"/>
    <p:sldId id="459" r:id="rId121"/>
    <p:sldId id="462" r:id="rId122"/>
    <p:sldId id="463" r:id="rId123"/>
    <p:sldId id="461" r:id="rId124"/>
    <p:sldId id="460" r:id="rId125"/>
    <p:sldId id="327" r:id="rId126"/>
    <p:sldId id="341" r:id="rId127"/>
    <p:sldId id="328" r:id="rId128"/>
    <p:sldId id="400" r:id="rId129"/>
    <p:sldId id="401" r:id="rId130"/>
    <p:sldId id="441" r:id="rId131"/>
    <p:sldId id="442" r:id="rId132"/>
    <p:sldId id="443" r:id="rId133"/>
    <p:sldId id="438" r:id="rId134"/>
    <p:sldId id="439" r:id="rId135"/>
    <p:sldId id="440" r:id="rId136"/>
    <p:sldId id="280" r:id="rId137"/>
    <p:sldId id="281" r:id="rId138"/>
    <p:sldId id="303" r:id="rId139"/>
    <p:sldId id="304" r:id="rId140"/>
    <p:sldId id="305" r:id="rId141"/>
    <p:sldId id="306" r:id="rId142"/>
    <p:sldId id="307" r:id="rId143"/>
    <p:sldId id="346" r:id="rId144"/>
    <p:sldId id="344" r:id="rId145"/>
    <p:sldId id="360" r:id="rId146"/>
    <p:sldId id="404" r:id="rId147"/>
    <p:sldId id="405" r:id="rId148"/>
    <p:sldId id="406" r:id="rId149"/>
    <p:sldId id="407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425" r:id="rId164"/>
    <p:sldId id="354" r:id="rId165"/>
    <p:sldId id="298" r:id="rId166"/>
    <p:sldId id="299" r:id="rId167"/>
    <p:sldId id="300" r:id="rId1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webPr allowPng="1" organizeInFolders="0" useLongFilenames="0" imgSz="1024x768" encoding="macintosh"/>
  <p:clrMru>
    <a:srgbClr val="F3E0C2"/>
    <a:srgbClr val="A97407"/>
    <a:srgbClr val="C0A100"/>
    <a:srgbClr val="D58F07"/>
    <a:srgbClr val="DEC000"/>
    <a:srgbClr val="EFCF00"/>
    <a:srgbClr val="E89F0A"/>
    <a:srgbClr val="FFC102"/>
    <a:srgbClr val="3D96FF"/>
    <a:srgbClr val="2BA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26220" autoAdjust="0"/>
    <p:restoredTop sz="83731" autoAdjust="0"/>
  </p:normalViewPr>
  <p:slideViewPr>
    <p:cSldViewPr snapToObjects="1">
      <p:cViewPr varScale="1">
        <p:scale>
          <a:sx n="76" d="100"/>
          <a:sy n="76" d="100"/>
        </p:scale>
        <p:origin x="-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46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printerSettings" Target="printerSettings/printerSettings1.bin"/><Relationship Id="rId171" Type="http://schemas.openxmlformats.org/officeDocument/2006/relationships/presProps" Target="presProps.xml"/><Relationship Id="rId172" Type="http://schemas.openxmlformats.org/officeDocument/2006/relationships/viewProps" Target="view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theme" Target="theme/theme1.xml"/><Relationship Id="rId174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A016-61E8-EC41-AD31-27610E72DFBB}" type="datetimeFigureOut">
              <a:rPr lang="en-US" smtClean="0"/>
              <a:pPr/>
              <a:t>4/5/10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39571-B7D7-FF47-BA44-F431024935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 sources of</a:t>
            </a:r>
            <a:r>
              <a:rPr lang="en-US" baseline="0" dirty="0" smtClean="0"/>
              <a:t> updates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Ripples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last bullet.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and how can we</a:t>
            </a:r>
            <a:r>
              <a:rPr lang="en-US" baseline="0" dirty="0" smtClean="0"/>
              <a:t> build a lightweight query processor for update-intensive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</a:t>
            </a:r>
            <a:r>
              <a:rPr lang="en-US" baseline="0" dirty="0" smtClean="0"/>
              <a:t> variables, by unification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aggregates,</a:t>
            </a:r>
            <a:r>
              <a:rPr lang="en-US" baseline="0" dirty="0" smtClean="0"/>
              <a:t> which defines maps. Note parameter </a:t>
            </a:r>
            <a:r>
              <a:rPr lang="en-US" baseline="0" dirty="0" err="1" smtClean="0"/>
              <a:t>xOK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</a:t>
            </a:r>
            <a:r>
              <a:rPr lang="en-US" baseline="0" dirty="0" smtClean="0"/>
              <a:t> map has a defining query. In the general definition of a map, we don’t have any constraints on parameters, thus we have to reason about them for all parameter values.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for what values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 do we need to maintain q0, i.e. what values will we see? These are defined by the relations O and LI, i.e. the active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cases: one where other triggers, such as LI extend the active domain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, and when the trigger for +O does a lookup with a new value for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</a:t>
            </a:r>
            <a:r>
              <a:rPr lang="en-US" baseline="0" dirty="0" smtClean="0"/>
              <a:t> out in-memory query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Added benefits in particular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 leveraging the simplicity of our representation, to scale out…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 their own systems</a:t>
            </a:r>
            <a:r>
              <a:rPr lang="en-US" baseline="0" dirty="0" smtClean="0"/>
              <a:t> to scale out in both application dimensions and platform concerns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in all, we’re seeing dm tools that are simpler, more specialized and </a:t>
            </a:r>
            <a:r>
              <a:rPr lang="en-US" baseline="0" smtClean="0"/>
              <a:t>more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51272C-E713-C54E-9893-259247553790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51272C-E713-C54E-9893-25924755379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see </a:t>
            </a:r>
            <a:r>
              <a:rPr lang="en-US" dirty="0" err="1" smtClean="0"/>
              <a:t>Mom&amp;Pop</a:t>
            </a:r>
            <a:r>
              <a:rPr lang="en-US" baseline="0" dirty="0" smtClean="0"/>
              <a:t> applications, i.e. many many more applications that make simple use of complex </a:t>
            </a:r>
            <a:r>
              <a:rPr lang="en-US" baseline="0" dirty="0" err="1" smtClean="0"/>
              <a:t>numerics</a:t>
            </a:r>
            <a:r>
              <a:rPr lang="en-US" baseline="0" dirty="0" smtClean="0"/>
              <a:t> than exists today, e.g. smart homes + heating automation + diffusion equation, we already see widespread use of motion models, what about very simple climate models,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DE8-A8C3-FF48-BEA2-078714444CF3}" type="datetimeFigureOut">
              <a:rPr lang="en-US" smtClean="0"/>
              <a:pPr/>
              <a:t>4/5/10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1BF7-45B8-9D4C-9666-0AB52C6B1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81175" y="2133600"/>
            <a:ext cx="7077075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 userDrawn="1"/>
        </p:nvGrpSpPr>
        <p:grpSpPr bwMode="auto">
          <a:xfrm>
            <a:off x="284163" y="381000"/>
            <a:ext cx="8575675" cy="13652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16" name="Group 7"/>
          <p:cNvGrpSpPr>
            <a:grpSpLocks/>
          </p:cNvGrpSpPr>
          <p:nvPr userDrawn="1"/>
        </p:nvGrpSpPr>
        <p:grpSpPr bwMode="auto">
          <a:xfrm>
            <a:off x="284163" y="6553200"/>
            <a:ext cx="8575675" cy="115944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2pPr>
      <a:lvl3pPr marL="1260475" indent="-34607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3pPr>
      <a:lvl4pPr marL="1600200" indent="-339725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4pPr>
      <a:lvl5pPr marL="1939925" indent="-331788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5pPr>
      <a:lvl6pPr marL="23971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6pPr>
      <a:lvl7pPr marL="28543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7pPr>
      <a:lvl8pPr marL="33115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8pPr>
      <a:lvl9pPr marL="37687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C6DE8-A8C3-FF48-BEA2-078714444CF3}" type="datetimeFigureOut">
              <a:rPr lang="en-US" smtClean="0"/>
              <a:pPr/>
              <a:t>4/5/10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1BF7-45B8-9D4C-9666-0AB52C6B1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df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d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Microsoft_Equation1.bin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eg"/><Relationship Id="rId3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df"/><Relationship Id="rId3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6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d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57200" y="3429000"/>
            <a:ext cx="8077200" cy="1143000"/>
          </a:xfrm>
          <a:prstGeom prst="rect">
            <a:avLst/>
          </a:prstGeom>
          <a:noFill/>
        </p:spPr>
        <p:txBody>
          <a:bodyPr wrap="square" numCol="1" anchor="b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ts val="4600"/>
              </a:lnSpc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Corbel" charset="0"/>
              </a:rPr>
              <a:t>Lightweight Incremental Query Processing for Update-Intensive Applications</a:t>
            </a:r>
            <a:endParaRPr lang="en-US" sz="3200" b="1" dirty="0">
              <a:solidFill>
                <a:schemeClr val="tx1"/>
              </a:solidFill>
              <a:latin typeface="Corbe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5181600"/>
            <a:ext cx="7772400" cy="1524000"/>
          </a:xfrm>
          <a:prstGeom prst="rect">
            <a:avLst/>
          </a:prstGeom>
        </p:spPr>
        <p:txBody>
          <a:bodyPr vert="horz"/>
          <a:lstStyle/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Yanif Ahmad</a:t>
            </a: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None/>
            </a:pPr>
            <a:r>
              <a:rPr lang="en-US" sz="2000" dirty="0" err="1" smtClean="0">
                <a:solidFill>
                  <a:schemeClr val="tx2"/>
                </a:solidFill>
                <a:latin typeface="Calibri" charset="0"/>
              </a:rPr>
              <a:t>yanif@cs.cornell.edu</a:t>
            </a:r>
            <a:endParaRPr lang="en-US" sz="2000" dirty="0" smtClean="0">
              <a:solidFill>
                <a:schemeClr val="tx2"/>
              </a:solidFill>
              <a:latin typeface="Calibri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sz="2000" dirty="0" smtClean="0">
                <a:solidFill>
                  <a:schemeClr val="tx2"/>
                </a:solidFill>
                <a:latin typeface="Calibri" charset="0"/>
              </a:rPr>
              <a:t>Database Group, Cornell University</a:t>
            </a:r>
          </a:p>
        </p:txBody>
      </p:sp>
      <p:pic>
        <p:nvPicPr>
          <p:cNvPr id="17412" name="Picture 5" descr="dbtoaster-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85800"/>
            <a:ext cx="5525322" cy="251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LogoRed.png"/>
          <p:cNvPicPr>
            <a:picLocks noChangeAspect="1"/>
          </p:cNvPicPr>
          <p:nvPr/>
        </p:nvPicPr>
        <p:blipFill>
          <a:blip r:embed="rId3"/>
          <a:srcRect r="67069"/>
          <a:stretch>
            <a:fillRect/>
          </a:stretch>
        </p:blipFill>
        <p:spPr>
          <a:xfrm>
            <a:off x="7436062" y="5259477"/>
            <a:ext cx="1126676" cy="106281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19231" y="4951412"/>
            <a:ext cx="8029338" cy="1588"/>
          </a:xfrm>
          <a:prstGeom prst="line">
            <a:avLst/>
          </a:prstGeom>
          <a:ln w="25400" cap="flat" cmpd="sng" algn="ctr">
            <a:solidFill>
              <a:schemeClr val="bg1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Apps in the 2010s: </a:t>
            </a:r>
            <a:r>
              <a:rPr lang="en-US" sz="3200" dirty="0" err="1" smtClean="0"/>
              <a:t>Microblogging</a:t>
            </a:r>
            <a:r>
              <a:rPr lang="en-US" sz="3200" dirty="0" smtClean="0"/>
              <a:t>, Personal Feeds</a:t>
            </a:r>
            <a:endParaRPr lang="en-US" sz="32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364037" cy="4013200"/>
          </a:xfrm>
        </p:spPr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, Twitter streams</a:t>
            </a:r>
          </a:p>
          <a:p>
            <a:r>
              <a:rPr lang="en-US" dirty="0" smtClean="0"/>
              <a:t>Status feed update examples:</a:t>
            </a:r>
          </a:p>
          <a:p>
            <a:pPr lvl="1"/>
            <a:r>
              <a:rPr lang="en-US" dirty="0" smtClean="0"/>
              <a:t>Comments added to threads at any time</a:t>
            </a:r>
          </a:p>
          <a:p>
            <a:pPr lvl="1"/>
            <a:r>
              <a:rPr lang="en-US" dirty="0" smtClean="0"/>
              <a:t>Posts removed from threads at any time</a:t>
            </a:r>
          </a:p>
          <a:p>
            <a:r>
              <a:rPr lang="en-US" dirty="0" smtClean="0"/>
              <a:t>Queries:</a:t>
            </a:r>
          </a:p>
          <a:p>
            <a:pPr lvl="1"/>
            <a:r>
              <a:rPr lang="en-US" dirty="0" smtClean="0"/>
              <a:t>Hot trend analyses</a:t>
            </a:r>
          </a:p>
          <a:p>
            <a:pPr lvl="1"/>
            <a:r>
              <a:rPr lang="en-US" dirty="0" smtClean="0"/>
              <a:t>Advertising</a:t>
            </a:r>
            <a:endParaRPr lang="en-US" dirty="0"/>
          </a:p>
        </p:txBody>
      </p:sp>
      <p:pic>
        <p:nvPicPr>
          <p:cNvPr id="7" name="Picture 6" descr="fbstat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82" y="2400810"/>
            <a:ext cx="2896668" cy="1751579"/>
          </a:xfrm>
          <a:prstGeom prst="rect">
            <a:avLst/>
          </a:prstGeom>
        </p:spPr>
      </p:pic>
      <p:pic>
        <p:nvPicPr>
          <p:cNvPr id="10" name="Picture 9" descr="fbthread.png"/>
          <p:cNvPicPr>
            <a:picLocks noChangeAspect="1"/>
          </p:cNvPicPr>
          <p:nvPr/>
        </p:nvPicPr>
        <p:blipFill>
          <a:blip r:embed="rId3"/>
          <a:srcRect b="36450"/>
          <a:stretch>
            <a:fillRect/>
          </a:stretch>
        </p:blipFill>
        <p:spPr>
          <a:xfrm>
            <a:off x="5107731" y="3505200"/>
            <a:ext cx="3173260" cy="2862537"/>
          </a:xfrm>
          <a:prstGeom prst="rect">
            <a:avLst/>
          </a:prstGeom>
        </p:spPr>
      </p:pic>
      <p:pic>
        <p:nvPicPr>
          <p:cNvPr id="4" name="Picture 3" descr="twitter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33" y="1985267"/>
            <a:ext cx="999420" cy="999420"/>
          </a:xfrm>
          <a:prstGeom prst="rect">
            <a:avLst/>
          </a:prstGeom>
        </p:spPr>
      </p:pic>
      <p:pic>
        <p:nvPicPr>
          <p:cNvPr id="5" name="Picture 4" descr="facebook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31" y="1985267"/>
            <a:ext cx="1032102" cy="1032102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953000" y="3505201"/>
            <a:ext cx="3327991" cy="2995590"/>
          </a:xfrm>
          <a:prstGeom prst="wedgeRoundRectCallout">
            <a:avLst>
              <a:gd name="adj1" fmla="val 15845"/>
              <a:gd name="adj2" fmla="val -62159"/>
              <a:gd name="adj3" fmla="val 16667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18300" y="3898901"/>
            <a:ext cx="420953" cy="2095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26873" y="5086351"/>
            <a:ext cx="420027" cy="1841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in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[*,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lang="en-US" sz="2000" b="1" kern="0" dirty="0" smtClean="0">
                <a:solidFill>
                  <a:schemeClr val="accent2"/>
                </a:solidFill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4138717" y="4243285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4925815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45696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58652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3565" y="2424043"/>
            <a:ext cx="629477" cy="491435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13042" y="2957443"/>
            <a:ext cx="2994625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59042" y="2969439"/>
            <a:ext cx="4759741" cy="433481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  <a:gd name="connsiteX0" fmla="*/ 3523918 w 3523918"/>
              <a:gd name="connsiteY0" fmla="*/ 0 h 289916"/>
              <a:gd name="connsiteX1" fmla="*/ 2008384 w 3523918"/>
              <a:gd name="connsiteY1" fmla="*/ 287866 h 289916"/>
              <a:gd name="connsiteX2" fmla="*/ 0 w 3523918"/>
              <a:gd name="connsiteY2" fmla="*/ 12301 h 289916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3918" h="433481">
                <a:moveTo>
                  <a:pt x="3523918" y="0"/>
                </a:moveTo>
                <a:cubicBezTo>
                  <a:pt x="3044140" y="144638"/>
                  <a:pt x="2334068" y="429381"/>
                  <a:pt x="1746748" y="431431"/>
                </a:cubicBezTo>
                <a:cubicBezTo>
                  <a:pt x="1159428" y="433481"/>
                  <a:pt x="525887" y="369587"/>
                  <a:pt x="0" y="12301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+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R(a,b,c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):          m1[a,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1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2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 += m2[b,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1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 * m3[c,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2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45696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58652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3565" y="2424043"/>
            <a:ext cx="629477" cy="491435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13042" y="2957443"/>
            <a:ext cx="2994625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59042" y="2969439"/>
            <a:ext cx="4759741" cy="433481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  <a:gd name="connsiteX0" fmla="*/ 3523918 w 3523918"/>
              <a:gd name="connsiteY0" fmla="*/ 0 h 289916"/>
              <a:gd name="connsiteX1" fmla="*/ 2008384 w 3523918"/>
              <a:gd name="connsiteY1" fmla="*/ 287866 h 289916"/>
              <a:gd name="connsiteX2" fmla="*/ 0 w 3523918"/>
              <a:gd name="connsiteY2" fmla="*/ 12301 h 289916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3918" h="433481">
                <a:moveTo>
                  <a:pt x="3523918" y="0"/>
                </a:moveTo>
                <a:cubicBezTo>
                  <a:pt x="3044140" y="144638"/>
                  <a:pt x="2334068" y="429381"/>
                  <a:pt x="1746748" y="431431"/>
                </a:cubicBezTo>
                <a:cubicBezTo>
                  <a:pt x="1159428" y="433481"/>
                  <a:pt x="525887" y="369587"/>
                  <a:pt x="0" y="12301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096358" y="3655013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43841" y="4337543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7796317" y="3655013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43800" y="4337543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6946337" y="3469503"/>
            <a:ext cx="256966" cy="2919159"/>
          </a:xfrm>
          <a:prstGeom prst="rightBrace">
            <a:avLst/>
          </a:prstGeom>
          <a:noFill/>
          <a:ln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5933" y="5124174"/>
            <a:ext cx="1585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cross product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832350" y="4114801"/>
            <a:ext cx="1409700" cy="1193800"/>
          </a:xfrm>
          <a:custGeom>
            <a:avLst/>
            <a:gdLst>
              <a:gd name="connsiteX0" fmla="*/ 1409700 w 1409700"/>
              <a:gd name="connsiteY0" fmla="*/ 1193800 h 1193800"/>
              <a:gd name="connsiteX1" fmla="*/ 0 w 1409700"/>
              <a:gd name="connsiteY1" fmla="*/ 1174750 h 1193800"/>
              <a:gd name="connsiteX2" fmla="*/ 6350 w 1409700"/>
              <a:gd name="connsiteY2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9700" h="1193800">
                <a:moveTo>
                  <a:pt x="1409700" y="1193800"/>
                </a:moveTo>
                <a:lnTo>
                  <a:pt x="0" y="1174750"/>
                </a:lnTo>
                <a:cubicBezTo>
                  <a:pt x="2117" y="783167"/>
                  <a:pt x="4233" y="391583"/>
                  <a:pt x="6350" y="0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438650" y="4113143"/>
            <a:ext cx="1746250" cy="1193800"/>
          </a:xfrm>
          <a:custGeom>
            <a:avLst/>
            <a:gdLst>
              <a:gd name="connsiteX0" fmla="*/ 1746250 w 1746250"/>
              <a:gd name="connsiteY0" fmla="*/ 1193800 h 1193800"/>
              <a:gd name="connsiteX1" fmla="*/ 0 w 1746250"/>
              <a:gd name="connsiteY1" fmla="*/ 1174750 h 1193800"/>
              <a:gd name="connsiteX2" fmla="*/ 19050 w 1746250"/>
              <a:gd name="connsiteY2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50" h="1193800">
                <a:moveTo>
                  <a:pt x="1746250" y="1193800"/>
                </a:moveTo>
                <a:lnTo>
                  <a:pt x="0" y="1174750"/>
                </a:lnTo>
                <a:lnTo>
                  <a:pt x="19050" y="0"/>
                </a:ln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Summary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461" y="1894126"/>
            <a:ext cx="8058767" cy="4506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processing with </a:t>
            </a:r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HBase</a:t>
            </a:r>
            <a:r>
              <a:rPr lang="en-US" dirty="0" smtClean="0"/>
              <a:t> runtime: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M3: Product-Partition-Aggregate op</a:t>
            </a:r>
          </a:p>
          <a:p>
            <a:pPr lvl="2"/>
            <a:r>
              <a:rPr lang="en-US" dirty="0" smtClean="0"/>
              <a:t>… or a key-value/aggregate “language”</a:t>
            </a:r>
          </a:p>
          <a:p>
            <a:pPr>
              <a:spcBef>
                <a:spcPts val="1400"/>
              </a:spcBef>
            </a:pPr>
            <a:r>
              <a:rPr lang="en-US" dirty="0" smtClean="0"/>
              <a:t>Working on:</a:t>
            </a:r>
          </a:p>
          <a:p>
            <a:pPr lvl="1"/>
            <a:r>
              <a:rPr lang="en-US" dirty="0" smtClean="0"/>
              <a:t>Cost model for input, and intermediate result partitioning for M3 sequences</a:t>
            </a:r>
          </a:p>
          <a:p>
            <a:pPr lvl="1"/>
            <a:r>
              <a:rPr lang="en-US" dirty="0" smtClean="0"/>
              <a:t>Whole program optimization of data placement &amp; partitioning</a:t>
            </a:r>
          </a:p>
        </p:txBody>
      </p:sp>
      <p:pic>
        <p:nvPicPr>
          <p:cNvPr id="5" name="Picture 4" descr="ppa.jpg"/>
          <p:cNvPicPr>
            <a:picLocks noChangeAspect="1"/>
          </p:cNvPicPr>
          <p:nvPr/>
        </p:nvPicPr>
        <p:blipFill>
          <a:blip r:embed="rId2"/>
          <a:srcRect t="50747"/>
          <a:stretch>
            <a:fillRect/>
          </a:stretch>
        </p:blipFill>
        <p:spPr>
          <a:xfrm>
            <a:off x="609600" y="2534669"/>
            <a:ext cx="5159136" cy="33239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7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8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62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76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7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6401039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308091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4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+R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2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+S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+T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17" name="Shape 16"/>
          <p:cNvCxnSpPr/>
          <p:nvPr/>
        </p:nvCxnSpPr>
        <p:spPr>
          <a:xfrm rot="16200000" flipH="1">
            <a:off x="5885765" y="28003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/>
          <p:nvPr/>
        </p:nvCxnSpPr>
        <p:spPr>
          <a:xfrm rot="16200000" flipH="1">
            <a:off x="68763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/>
          <p:nvPr/>
        </p:nvCxnSpPr>
        <p:spPr>
          <a:xfrm rot="16200000" flipH="1">
            <a:off x="77907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95315" y="3962400"/>
            <a:ext cx="2667000" cy="304800"/>
          </a:xfrm>
          <a:prstGeom prst="roundRect">
            <a:avLst/>
          </a:prstGeom>
          <a:solidFill>
            <a:srgbClr val="99CC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99793" y="3925885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HBase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2" name="Straight Connector 21"/>
          <p:cNvCxnSpPr>
            <a:stCxn id="7" idx="2"/>
          </p:cNvCxnSpPr>
          <p:nvPr/>
        </p:nvCxnSpPr>
        <p:spPr>
          <a:xfrm rot="5400000">
            <a:off x="6514260" y="373019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414956" y="3747010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340631" y="374397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042513" y="3747148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7968188" y="3744117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115" y="3886200"/>
            <a:ext cx="45720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 rot="5400000">
            <a:off x="4942927" y="2132606"/>
            <a:ext cx="110689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685628" y="2551706"/>
            <a:ext cx="110688" cy="533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94609" y="2810245"/>
            <a:ext cx="118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product (map)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810245"/>
            <a:ext cx="1415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latin typeface="Courier New"/>
                <a:cs typeface="Courier New"/>
              </a:rPr>
              <a:t>partition </a:t>
            </a:r>
            <a:r>
              <a:rPr lang="en-US" sz="1000" b="1" dirty="0" smtClean="0">
                <a:latin typeface="Courier New"/>
                <a:cs typeface="Courier New"/>
              </a:rPr>
              <a:t>(sort)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33800" y="3182779"/>
            <a:ext cx="158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aggregate (reduce)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4435235" y="1849281"/>
            <a:ext cx="152401" cy="2514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1043975" y="2496620"/>
            <a:ext cx="123385" cy="791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5736" y="2898458"/>
            <a:ext cx="56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input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515" y="2844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5614" y="28448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8216" y="285115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92315" y="285115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8966" y="28575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13065" y="28575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006600"/>
            <a:ext cx="8574087" cy="4394200"/>
          </a:xfrm>
        </p:spPr>
        <p:txBody>
          <a:bodyPr>
            <a:normAutofit fontScale="92500"/>
          </a:bodyPr>
          <a:lstStyle/>
          <a:p>
            <a:pPr>
              <a:spcBef>
                <a:spcPts val="3200"/>
              </a:spcBef>
            </a:pPr>
            <a:r>
              <a:rPr lang="en-US" dirty="0" smtClean="0"/>
              <a:t>Query processing &amp; computational foundations</a:t>
            </a:r>
          </a:p>
          <a:p>
            <a:pPr lvl="1"/>
            <a:r>
              <a:rPr lang="en-US" dirty="0" err="1" smtClean="0"/>
              <a:t>Adaptivity</a:t>
            </a:r>
            <a:r>
              <a:rPr lang="en-US" dirty="0" smtClean="0"/>
              <a:t> spectrum: trade off incremental vs. from-scratch QP</a:t>
            </a:r>
          </a:p>
          <a:p>
            <a:pPr lvl="2"/>
            <a:r>
              <a:rPr lang="en-US" dirty="0" smtClean="0"/>
              <a:t>e.g., “external” maps, from </a:t>
            </a:r>
            <a:r>
              <a:rPr lang="en-US" dirty="0" err="1" smtClean="0"/>
              <a:t>Hadoop</a:t>
            </a:r>
            <a:r>
              <a:rPr lang="en-US" dirty="0" smtClean="0"/>
              <a:t> jobs</a:t>
            </a:r>
          </a:p>
          <a:p>
            <a:pPr lvl="1"/>
            <a:r>
              <a:rPr lang="en-US" dirty="0" smtClean="0"/>
              <a:t>Exploiting schema information (foreign-keys, constraints etc.)</a:t>
            </a:r>
          </a:p>
          <a:p>
            <a:pPr lvl="1"/>
            <a:r>
              <a:rPr lang="en-US" dirty="0" smtClean="0"/>
              <a:t>Generalized incremental computation (recursion, collections etc.)</a:t>
            </a:r>
          </a:p>
          <a:p>
            <a:pPr lvl="1"/>
            <a:r>
              <a:rPr lang="en-US" dirty="0" smtClean="0"/>
              <a:t>M3 as a direct user language</a:t>
            </a:r>
          </a:p>
          <a:p>
            <a:r>
              <a:rPr lang="en-US" dirty="0" smtClean="0"/>
              <a:t>Compiling whole DBMS, incorporating lightweight</a:t>
            </a:r>
          </a:p>
          <a:p>
            <a:pPr lvl="1"/>
            <a:r>
              <a:rPr lang="en-US" dirty="0" smtClean="0"/>
              <a:t>Concurrency controller and scheduler</a:t>
            </a:r>
          </a:p>
          <a:p>
            <a:pPr lvl="1"/>
            <a:r>
              <a:rPr lang="en-US" dirty="0" smtClean="0"/>
              <a:t>Optimizer and alerter</a:t>
            </a:r>
          </a:p>
          <a:p>
            <a:pPr lvl="1"/>
            <a:r>
              <a:rPr lang="en-US" dirty="0" smtClean="0"/>
              <a:t>Storage layout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Conclusions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Extremely simple evaluation language: M3</a:t>
            </a:r>
          </a:p>
          <a:p>
            <a:pPr lvl="1"/>
            <a:r>
              <a:rPr lang="en-US" dirty="0" smtClean="0"/>
              <a:t>Query “plans” in terms of data structures, not operators</a:t>
            </a:r>
          </a:p>
          <a:p>
            <a:pPr lvl="1"/>
            <a:r>
              <a:rPr lang="en-US" dirty="0" smtClean="0"/>
              <a:t>Extremely easy to build runtimes, allowing developers to focus on architecture &amp; context</a:t>
            </a:r>
          </a:p>
          <a:p>
            <a:pPr lvl="2"/>
            <a:r>
              <a:rPr lang="en-US" dirty="0" smtClean="0"/>
              <a:t>Standalone stream engine, online MPP engine, bulk MPP engine</a:t>
            </a:r>
          </a:p>
          <a:p>
            <a:r>
              <a:rPr lang="en-US" dirty="0" smtClean="0"/>
              <a:t>Query compilation: </a:t>
            </a:r>
            <a:r>
              <a:rPr lang="en-US" dirty="0" err="1" smtClean="0"/>
              <a:t>DBToaster</a:t>
            </a:r>
            <a:endParaRPr lang="en-US" dirty="0" smtClean="0"/>
          </a:p>
          <a:p>
            <a:pPr lvl="1"/>
            <a:r>
              <a:rPr lang="en-US" dirty="0" smtClean="0"/>
              <a:t>Novel recursive compilation technique  </a:t>
            </a:r>
          </a:p>
          <a:p>
            <a:pPr lvl="1"/>
            <a:r>
              <a:rPr lang="en-US" dirty="0" smtClean="0"/>
              <a:t>Revisits foundations for incremental processing</a:t>
            </a:r>
          </a:p>
          <a:p>
            <a:pPr lvl="1"/>
            <a:r>
              <a:rPr lang="en-US" dirty="0" smtClean="0"/>
              <a:t>Natural mechanism to generate </a:t>
            </a:r>
            <a:r>
              <a:rPr lang="en-US" b="1" i="1" dirty="0" smtClean="0"/>
              <a:t>lightweight</a:t>
            </a:r>
            <a:r>
              <a:rPr lang="en-US" dirty="0" smtClean="0"/>
              <a:t> query engines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Summary of </a:t>
            </a:r>
            <a:r>
              <a:rPr lang="en-US" dirty="0" err="1" smtClean="0"/>
              <a:t>Yanif’s</a:t>
            </a:r>
            <a:r>
              <a:rPr lang="en-US" dirty="0" smtClean="0"/>
              <a:t> Projects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lightweight incremental QP for update-intensive apps</a:t>
            </a:r>
          </a:p>
          <a:p>
            <a:r>
              <a:rPr lang="en-US" dirty="0" smtClean="0"/>
              <a:t>Dissertation work: Pulse, model-based stream processing</a:t>
            </a:r>
          </a:p>
          <a:p>
            <a:pPr lvl="1"/>
            <a:r>
              <a:rPr lang="en-US" dirty="0" smtClean="0"/>
              <a:t>Ongoing work: declarative model-based databases (differential eqns., time series, frequency domain models, etc.)</a:t>
            </a:r>
          </a:p>
          <a:p>
            <a:r>
              <a:rPr lang="en-US" dirty="0" smtClean="0"/>
              <a:t>Distributed data management:</a:t>
            </a:r>
          </a:p>
          <a:p>
            <a:pPr lvl="1"/>
            <a:r>
              <a:rPr lang="en-US" dirty="0" smtClean="0"/>
              <a:t>Borealis: distributed stream processing engine</a:t>
            </a:r>
          </a:p>
          <a:p>
            <a:pPr lvl="1"/>
            <a:r>
              <a:rPr lang="en-US" dirty="0" smtClean="0"/>
              <a:t>SAND: query processing over global-scale networks</a:t>
            </a:r>
          </a:p>
          <a:p>
            <a:pPr lvl="1"/>
            <a:r>
              <a:rPr lang="en-US" dirty="0" err="1" smtClean="0"/>
              <a:t>SenseWeb</a:t>
            </a:r>
            <a:r>
              <a:rPr lang="en-US" dirty="0" smtClean="0"/>
              <a:t>: network-efficient indexing in sensor web portals</a:t>
            </a:r>
          </a:p>
          <a:p>
            <a:pPr lvl="1"/>
            <a:r>
              <a:rPr lang="en-US" dirty="0" smtClean="0"/>
              <a:t>XPORT: extensible overlays for data collection and dissemination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0" y="4038600"/>
            <a:ext cx="4440237" cy="12954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Acknowledgements:</a:t>
            </a:r>
          </a:p>
        </p:txBody>
      </p:sp>
      <p:pic>
        <p:nvPicPr>
          <p:cNvPr id="4" name="Picture 3" descr="ck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48369"/>
            <a:ext cx="1176130" cy="1186631"/>
          </a:xfrm>
          <a:prstGeom prst="rect">
            <a:avLst/>
          </a:prstGeom>
        </p:spPr>
      </p:pic>
      <p:sp>
        <p:nvSpPr>
          <p:cNvPr id="5" name="Vertical Text Placeholder 2"/>
          <p:cNvSpPr txBox="1">
            <a:spLocks/>
          </p:cNvSpPr>
          <p:nvPr/>
        </p:nvSpPr>
        <p:spPr bwMode="auto">
          <a:xfrm>
            <a:off x="436563" y="4572000"/>
            <a:ext cx="74120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  <a:p>
            <a:pPr marL="230188" marR="0" lvl="0" indent="-230188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546225" algn="l"/>
                <a:tab pos="5024438" algn="l"/>
              </a:tabLst>
              <a:defRPr/>
            </a:pPr>
            <a:endParaRPr lang="en-US" sz="2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230188" marR="0" lvl="0" indent="-230188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546225" algn="l"/>
                <a:tab pos="5024438" algn="l"/>
              </a:tabLst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		</a:t>
            </a:r>
            <a:r>
              <a:rPr lang="en-US" dirty="0" err="1" smtClean="0">
                <a:solidFill>
                  <a:srgbClr val="262626"/>
                </a:solidFill>
                <a:latin typeface="Corbel"/>
                <a:cs typeface="Corbel"/>
              </a:rPr>
              <a:t>Christoph</a:t>
            </a:r>
            <a:r>
              <a:rPr lang="en-US" dirty="0" smtClean="0">
                <a:solidFill>
                  <a:srgbClr val="262626"/>
                </a:solidFill>
                <a:latin typeface="Corbel"/>
                <a:cs typeface="Corbel"/>
              </a:rPr>
              <a:t> Koch	Oliver Kennedy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8" name="Picture 7" descr="oli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648200"/>
            <a:ext cx="912923" cy="1186800"/>
          </a:xfrm>
          <a:prstGeom prst="rect">
            <a:avLst/>
          </a:prstGeom>
        </p:spPr>
      </p:pic>
      <p:pic>
        <p:nvPicPr>
          <p:cNvPr id="10" name="Picture 5" descr="dbtoaster-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8825" y="1828800"/>
            <a:ext cx="4416557" cy="20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orbel" charset="0"/>
              </a:rPr>
              <a:t>Additional Slides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781175" y="2133600"/>
            <a:ext cx="7077075" cy="3992563"/>
          </a:xfrm>
        </p:spPr>
        <p:txBody>
          <a:bodyPr vert="horz"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Update–Intensive 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These are all examples of update-heavy apps!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Algorithmic trading updates: order insertions &amp; deletions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Microblogging</a:t>
            </a:r>
            <a:r>
              <a:rPr lang="en-US" dirty="0" smtClean="0">
                <a:solidFill>
                  <a:schemeClr val="tx1"/>
                </a:solidFill>
              </a:rPr>
              <a:t> updates: status updates, comments, edits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Cloud management updates: slice instantiation, migration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Other examples: location-based services, </a:t>
            </a:r>
            <a:r>
              <a:rPr lang="en-US" dirty="0" err="1" smtClean="0">
                <a:solidFill>
                  <a:schemeClr val="tx1"/>
                </a:solidFill>
              </a:rPr>
              <a:t>clickstreams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MMOs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Relational databases are notoriously poor at handling updates</a:t>
            </a:r>
          </a:p>
          <a:p>
            <a:r>
              <a:rPr lang="en-US" dirty="0" smtClean="0"/>
              <a:t>Update-intensive apps follow a recent trend, namely…</a:t>
            </a:r>
          </a:p>
          <a:p>
            <a:pPr lvl="1"/>
            <a:r>
              <a:rPr lang="en-US" dirty="0" smtClean="0"/>
              <a:t>When commercial databases cannot handle app’s needs…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Framework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404" y="2133600"/>
            <a:ext cx="4721596" cy="4320120"/>
          </a:xfrm>
        </p:spPr>
        <p:txBody>
          <a:bodyPr>
            <a:normAutofit/>
          </a:bodyPr>
          <a:lstStyle/>
          <a:p>
            <a:r>
              <a:rPr lang="en-US" dirty="0" smtClean="0"/>
              <a:t>Formal underpinnings:</a:t>
            </a:r>
          </a:p>
          <a:p>
            <a:pPr lvl="1"/>
            <a:r>
              <a:rPr lang="en-US" dirty="0" smtClean="0"/>
              <a:t>Ring structure over relations</a:t>
            </a:r>
          </a:p>
          <a:p>
            <a:pPr lvl="2"/>
            <a:r>
              <a:rPr lang="en-US" dirty="0" smtClean="0"/>
              <a:t>Ring defines + as union, </a:t>
            </a:r>
            <a:r>
              <a:rPr lang="en-US" dirty="0" err="1" smtClean="0"/>
              <a:t>x</a:t>
            </a:r>
            <a:r>
              <a:rPr lang="en-US" dirty="0" smtClean="0"/>
              <a:t> as natural join</a:t>
            </a:r>
          </a:p>
          <a:p>
            <a:pPr lvl="2"/>
            <a:r>
              <a:rPr lang="en-US" dirty="0" smtClean="0"/>
              <a:t>Captures </a:t>
            </a:r>
            <a:r>
              <a:rPr lang="en-US" dirty="0" err="1" smtClean="0"/>
              <a:t>distributivity</a:t>
            </a:r>
            <a:r>
              <a:rPr lang="en-US" dirty="0" smtClean="0"/>
              <a:t>, </a:t>
            </a:r>
            <a:r>
              <a:rPr lang="en-US" dirty="0" err="1" smtClean="0"/>
              <a:t>associativity</a:t>
            </a:r>
            <a:r>
              <a:rPr lang="en-US" dirty="0" smtClean="0"/>
              <a:t>, and deltas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Aggregation calculus</a:t>
            </a:r>
          </a:p>
          <a:p>
            <a:pPr lvl="2"/>
            <a:r>
              <a:rPr lang="en-US" dirty="0" smtClean="0"/>
              <a:t>Connects two rings, one of rational numbers, and another of the relational calculus</a:t>
            </a:r>
          </a:p>
          <a:p>
            <a:endParaRPr lang="en-US" dirty="0"/>
          </a:p>
        </p:txBody>
      </p:sp>
      <p:pic>
        <p:nvPicPr>
          <p:cNvPr id="4" name="Picture 3" descr="relf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17" y="2851515"/>
            <a:ext cx="2845788" cy="1319411"/>
          </a:xfrm>
          <a:prstGeom prst="rect">
            <a:avLst/>
          </a:prstGeom>
        </p:spPr>
      </p:pic>
      <p:pic>
        <p:nvPicPr>
          <p:cNvPr id="5" name="Picture 4" descr="relintf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82" y="1852761"/>
            <a:ext cx="1487294" cy="368282"/>
          </a:xfrm>
          <a:prstGeom prst="rect">
            <a:avLst/>
          </a:prstGeom>
        </p:spPr>
      </p:pic>
      <p:pic>
        <p:nvPicPr>
          <p:cNvPr id="6" name="Picture 5" descr="relexamp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12" y="2207161"/>
            <a:ext cx="3627120" cy="701040"/>
          </a:xfrm>
          <a:prstGeom prst="rect">
            <a:avLst/>
          </a:prstGeom>
        </p:spPr>
      </p:pic>
      <p:pic>
        <p:nvPicPr>
          <p:cNvPr id="7" name="Picture 6" descr="ringdelt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707" y="4391401"/>
            <a:ext cx="3596640" cy="1176528"/>
          </a:xfrm>
          <a:prstGeom prst="rect">
            <a:avLst/>
          </a:prstGeom>
        </p:spPr>
      </p:pic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393" y="5822263"/>
            <a:ext cx="4070277" cy="57238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09122" y="4327093"/>
            <a:ext cx="363249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010496" y="5715306"/>
            <a:ext cx="3819721" cy="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8819" y="3869279"/>
            <a:ext cx="1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Multiset</a:t>
            </a:r>
            <a:r>
              <a:rPr lang="en-US" dirty="0" smtClean="0"/>
              <a:t> relations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1316" y="5262212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81916"/>
            <a:ext cx="234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Aggregation calculus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Normalized Aggregate Calculus</a:t>
            </a:r>
            <a:endParaRPr lang="en-US" sz="34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Polynomial calculus formulae</a:t>
            </a:r>
          </a:p>
          <a:p>
            <a:pPr lvl="1"/>
            <a:r>
              <a:rPr lang="en-US" dirty="0" smtClean="0"/>
              <a:t>Recursively monomial formulae, used as inputs to factorization</a:t>
            </a:r>
          </a:p>
          <a:p>
            <a:r>
              <a:rPr lang="en-US" dirty="0" smtClean="0"/>
              <a:t>Variable elimination via unification</a:t>
            </a:r>
          </a:p>
          <a:p>
            <a:pPr lvl="1"/>
            <a:r>
              <a:rPr lang="en-US" dirty="0" smtClean="0"/>
              <a:t>Compute equivalence class of variables, and use for substitution</a:t>
            </a:r>
          </a:p>
          <a:p>
            <a:r>
              <a:rPr lang="en-US" dirty="0" smtClean="0"/>
              <a:t>Aggregate extraction for recursive compilation</a:t>
            </a:r>
          </a:p>
          <a:p>
            <a:pPr lvl="1"/>
            <a:r>
              <a:rPr lang="en-US" dirty="0" smtClean="0"/>
              <a:t>Replaces maximal non-constraints only </a:t>
            </a:r>
            <a:r>
              <a:rPr lang="en-US" b="1" i="1" dirty="0" smtClean="0"/>
              <a:t>Sum</a:t>
            </a:r>
            <a:r>
              <a:rPr lang="en-US" dirty="0" smtClean="0"/>
              <a:t> </a:t>
            </a:r>
            <a:r>
              <a:rPr lang="en-US" dirty="0" err="1" smtClean="0"/>
              <a:t>subterms</a:t>
            </a:r>
            <a:r>
              <a:rPr lang="en-US" dirty="0" smtClean="0"/>
              <a:t> with map lookups</a:t>
            </a:r>
          </a:p>
          <a:p>
            <a:pPr lvl="1"/>
            <a:r>
              <a:rPr lang="en-US" dirty="0" smtClean="0"/>
              <a:t>Replaced term used as next input to compilation</a:t>
            </a:r>
          </a:p>
          <a:p>
            <a:r>
              <a:rPr lang="en-US" dirty="0" smtClean="0"/>
              <a:t>Variable elimination for map argument simplification</a:t>
            </a:r>
          </a:p>
          <a:p>
            <a:pPr lvl="1"/>
            <a:r>
              <a:rPr lang="en-US" dirty="0" smtClean="0"/>
              <a:t>Substitutes bound variables in map definitions (by lifting ifs)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06205"/>
            <a:ext cx="8553450" cy="4013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Schemas: </a:t>
            </a:r>
            <a:r>
              <a:rPr lang="en-US" dirty="0" err="1" smtClean="0"/>
              <a:t>R(a,b</a:t>
            </a:r>
            <a:r>
              <a:rPr lang="en-US" dirty="0" smtClean="0"/>
              <a:t>), </a:t>
            </a:r>
            <a:r>
              <a:rPr lang="en-US" dirty="0" err="1" smtClean="0"/>
              <a:t>S(b,c</a:t>
            </a:r>
            <a:r>
              <a:rPr lang="en-US" dirty="0" smtClean="0"/>
              <a:t>), </a:t>
            </a:r>
            <a:r>
              <a:rPr lang="en-US" dirty="0" err="1" smtClean="0"/>
              <a:t>T(c,d</a:t>
            </a:r>
            <a:r>
              <a:rPr lang="en-US" dirty="0" smtClean="0"/>
              <a:t>)</a:t>
            </a:r>
          </a:p>
          <a:p>
            <a:pPr>
              <a:spcBef>
                <a:spcPts val="200"/>
              </a:spcBef>
              <a:buNone/>
            </a:pPr>
            <a:r>
              <a:rPr lang="en-US" dirty="0" smtClean="0"/>
              <a:t>Query: </a:t>
            </a:r>
            <a:r>
              <a:rPr lang="en-US" sz="1800" b="1" dirty="0" smtClean="0">
                <a:latin typeface="Courier New"/>
                <a:cs typeface="Courier New"/>
              </a:rPr>
              <a:t>select </a:t>
            </a:r>
            <a:r>
              <a:rPr lang="en-US" sz="1800" b="1" dirty="0" err="1" smtClean="0">
                <a:latin typeface="Courier New"/>
                <a:cs typeface="Courier New"/>
              </a:rPr>
              <a:t>sum(a</a:t>
            </a:r>
            <a:r>
              <a:rPr lang="en-US" sz="1800" b="1" dirty="0" smtClean="0">
                <a:latin typeface="Courier New"/>
                <a:cs typeface="Courier New"/>
              </a:rPr>
              <a:t>*</a:t>
            </a:r>
            <a:r>
              <a:rPr lang="en-US" sz="1800" b="1" dirty="0" err="1" smtClean="0">
                <a:latin typeface="Courier New"/>
                <a:cs typeface="Courier New"/>
              </a:rPr>
              <a:t>d</a:t>
            </a:r>
            <a:r>
              <a:rPr lang="en-US" sz="1800" b="1" dirty="0" smtClean="0">
                <a:latin typeface="Courier New"/>
                <a:cs typeface="Courier New"/>
              </a:rPr>
              <a:t>) from R,S,T where </a:t>
            </a:r>
            <a:r>
              <a:rPr lang="en-US" sz="1800" b="1" dirty="0" err="1" smtClean="0">
                <a:latin typeface="Courier New"/>
                <a:cs typeface="Courier New"/>
              </a:rPr>
              <a:t>R.b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S.b</a:t>
            </a:r>
            <a:r>
              <a:rPr lang="en-US" sz="1800" b="1" dirty="0" smtClean="0">
                <a:latin typeface="Courier New"/>
                <a:cs typeface="Courier New"/>
              </a:rPr>
              <a:t> and </a:t>
            </a:r>
            <a:r>
              <a:rPr lang="en-US" sz="1800" b="1" dirty="0" err="1" smtClean="0">
                <a:latin typeface="Courier New"/>
                <a:cs typeface="Courier New"/>
              </a:rPr>
              <a:t>S.c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T.c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41719" y="5793955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ile-tre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2" y="2749963"/>
            <a:ext cx="8386337" cy="38934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1719" y="5881867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Delta Queries</a:t>
            </a:r>
            <a:endParaRPr lang="en-US"/>
          </a:p>
        </p:txBody>
      </p:sp>
      <p:pic>
        <p:nvPicPr>
          <p:cNvPr id="4" name="Picture 3" descr="ringdel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9" y="2545372"/>
            <a:ext cx="3596640" cy="1176528"/>
          </a:xfrm>
          <a:prstGeom prst="rect">
            <a:avLst/>
          </a:prstGeom>
        </p:spPr>
      </p:pic>
      <p:pic>
        <p:nvPicPr>
          <p:cNvPr id="5" name="Picture 4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05" y="2542159"/>
            <a:ext cx="4385282" cy="11874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17" y="2156164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4615" y="2160881"/>
            <a:ext cx="327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term and formula delta</a:t>
            </a:r>
            <a:endParaRPr lang="en-US" dirty="0"/>
          </a:p>
        </p:txBody>
      </p:sp>
      <p:pic>
        <p:nvPicPr>
          <p:cNvPr id="8" name="Picture 7" descr="deltaex-que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4" y="4241044"/>
            <a:ext cx="2761488" cy="859536"/>
          </a:xfrm>
          <a:prstGeom prst="rect">
            <a:avLst/>
          </a:prstGeom>
        </p:spPr>
      </p:pic>
      <p:pic>
        <p:nvPicPr>
          <p:cNvPr id="9" name="Picture 8" descr="deltaex-cal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3" y="5193423"/>
            <a:ext cx="3236976" cy="310896"/>
          </a:xfrm>
          <a:prstGeom prst="rect">
            <a:avLst/>
          </a:prstGeom>
        </p:spPr>
      </p:pic>
      <p:pic>
        <p:nvPicPr>
          <p:cNvPr id="10" name="Picture 9" descr="deltaex-deri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426" y="3899978"/>
            <a:ext cx="5815584" cy="2011680"/>
          </a:xfrm>
          <a:prstGeom prst="rect">
            <a:avLst/>
          </a:prstGeom>
        </p:spPr>
      </p:pic>
      <p:pic>
        <p:nvPicPr>
          <p:cNvPr id="11" name="Picture 10" descr="deltaex-fina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598" y="6013876"/>
            <a:ext cx="4273296" cy="3535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69156" y="3780669"/>
            <a:ext cx="838723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Memory Utilization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5130800"/>
            <a:ext cx="8574087" cy="1270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Order books are small (~1Mb), TPC-H queries are viable for large servers</a:t>
            </a:r>
          </a:p>
          <a:p>
            <a:r>
              <a:rPr lang="en-US" dirty="0" smtClean="0"/>
              <a:t>VWAP and Q17 uses an old implementation of maintaining domains for initial values</a:t>
            </a:r>
            <a:endParaRPr lang="en-US" dirty="0"/>
          </a:p>
        </p:txBody>
      </p:sp>
      <p:pic>
        <p:nvPicPr>
          <p:cNvPr id="4" name="Picture 3" descr="orderbk-me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" y="1721965"/>
            <a:ext cx="4773009" cy="3688235"/>
          </a:xfrm>
          <a:prstGeom prst="rect">
            <a:avLst/>
          </a:prstGeom>
        </p:spPr>
      </p:pic>
      <p:pic>
        <p:nvPicPr>
          <p:cNvPr id="5" name="Picture 4" descr="tpch-me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330328" y="1723552"/>
            <a:ext cx="4737472" cy="3660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Workload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776027"/>
            <a:ext cx="3617277" cy="4013200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smtClean="0"/>
              <a:t>book queries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953" y="3691609"/>
            <a:ext cx="3968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AX: find the ‘ax’ in an </a:t>
            </a:r>
            <a:r>
              <a:rPr lang="en-US" sz="1200" dirty="0" err="1" smtClean="0"/>
              <a:t>orderbook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, </a:t>
            </a:r>
            <a:r>
              <a:rPr lang="en-US" sz="1200" dirty="0" err="1" smtClean="0"/>
              <a:t>sum(a.v-b.v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 = </a:t>
            </a:r>
            <a:r>
              <a:rPr lang="en-US" sz="1200" dirty="0" err="1" smtClean="0"/>
              <a:t>a.broker_id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( (a.p+-1*</a:t>
            </a:r>
            <a:r>
              <a:rPr lang="en-US" sz="1200" dirty="0" err="1" smtClean="0"/>
              <a:t>b.p</a:t>
            </a:r>
            <a:r>
              <a:rPr lang="en-US" sz="1200" dirty="0" smtClean="0"/>
              <a:t> &gt; 1000) or (b.p+-1*</a:t>
            </a:r>
            <a:r>
              <a:rPr lang="en-US" sz="1200" dirty="0" err="1" smtClean="0"/>
              <a:t>a.p</a:t>
            </a:r>
            <a:r>
              <a:rPr lang="en-US" sz="1200" dirty="0" smtClean="0"/>
              <a:t> &gt; 1000) 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b.broker_id</a:t>
            </a:r>
            <a:endParaRPr 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6952" y="2447475"/>
            <a:ext cx="39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VWAP: compute a </a:t>
            </a:r>
            <a:r>
              <a:rPr lang="en-US" sz="1200" dirty="0" err="1" smtClean="0"/>
              <a:t>vwap</a:t>
            </a:r>
            <a:r>
              <a:rPr lang="en-US" sz="1200" dirty="0" smtClean="0"/>
              <a:t> over the top 25% most voluminous orders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sum(b.p</a:t>
            </a:r>
            <a:r>
              <a:rPr lang="en-US" sz="1200" dirty="0" smtClean="0"/>
              <a:t>*</a:t>
            </a:r>
            <a:r>
              <a:rPr lang="en-US" sz="1200" dirty="0" err="1" smtClean="0"/>
              <a:t>b.v</a:t>
            </a:r>
            <a:r>
              <a:rPr lang="en-US" sz="1200" dirty="0" smtClean="0"/>
              <a:t>)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endParaRPr lang="en-US" sz="1200" dirty="0" smtClean="0"/>
          </a:p>
          <a:p>
            <a:r>
              <a:rPr lang="en-US" sz="1200" dirty="0" smtClean="0"/>
              <a:t>where 0.25*(select sum(b1.v) from bids b1) &gt;</a:t>
            </a:r>
          </a:p>
          <a:p>
            <a:r>
              <a:rPr lang="en-US" sz="1200" dirty="0" smtClean="0"/>
              <a:t>        (select sum(b2.v) from bids b2 where b2.p &gt; </a:t>
            </a:r>
            <a:r>
              <a:rPr lang="en-US" sz="1200" dirty="0" err="1" smtClean="0"/>
              <a:t>b.p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86953" y="4956336"/>
            <a:ext cx="379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PS: compute the price spread between order books for significant orders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sum(a.p-b.p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( </a:t>
            </a:r>
            <a:r>
              <a:rPr lang="en-US" sz="1200" dirty="0" err="1" smtClean="0"/>
              <a:t>b.v</a:t>
            </a:r>
            <a:r>
              <a:rPr lang="en-US" sz="1200" dirty="0" smtClean="0"/>
              <a:t>&gt;0.0001*(select sum(b1.v) from bids b1) 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and	( </a:t>
            </a:r>
            <a:r>
              <a:rPr lang="en-US" sz="1200" dirty="0" err="1" smtClean="0"/>
              <a:t>a.v</a:t>
            </a:r>
            <a:r>
              <a:rPr lang="en-US" sz="1200" dirty="0" smtClean="0"/>
              <a:t>&gt;0.0001*(select sum(a1.v) from asks a1) )</a:t>
            </a:r>
          </a:p>
          <a:p>
            <a:pPr>
              <a:tabLst>
                <a:tab pos="515938" algn="l"/>
              </a:tabLst>
            </a:pP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960641" y="2222811"/>
            <a:ext cx="400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3: shipping priority query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,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customer </a:t>
            </a:r>
            <a:r>
              <a:rPr lang="en-US" sz="1200" dirty="0" err="1" smtClean="0"/>
              <a:t>c</a:t>
            </a:r>
            <a:r>
              <a:rPr lang="en-US" sz="1200" dirty="0" smtClean="0"/>
              <a:t>, orders </a:t>
            </a:r>
            <a:r>
              <a:rPr lang="en-US" sz="1200" dirty="0" err="1" smtClean="0"/>
              <a:t>o</a:t>
            </a:r>
            <a:r>
              <a:rPr lang="en-US" sz="1200" dirty="0" smtClean="0"/>
              <a:t>,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c.custkey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o.custkey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o.orderkey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;</a:t>
            </a:r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60641" y="3459366"/>
            <a:ext cx="38020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11: important stock identification query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,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 	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endParaRPr lang="en-US" sz="1200" dirty="0" smtClean="0"/>
          </a:p>
          <a:p>
            <a:r>
              <a:rPr lang="en-US" sz="1200" dirty="0" smtClean="0"/>
              <a:t>group by 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 having</a:t>
            </a:r>
          </a:p>
          <a:p>
            <a:pPr marL="169863" lvl="3">
              <a:tabLst>
                <a:tab pos="684213" algn="l"/>
                <a:tab pos="803275" algn="l"/>
              </a:tabLst>
            </a:pP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 &gt;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(select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from  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where 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60641" y="5249919"/>
            <a:ext cx="36442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17: small-quantity-order </a:t>
            </a:r>
            <a:r>
              <a:rPr lang="en-US" sz="1200" smtClean="0"/>
              <a:t>revenue query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from  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r>
              <a:rPr lang="en-US" sz="1200" dirty="0" smtClean="0"/>
              <a:t>, parts </a:t>
            </a:r>
            <a:r>
              <a:rPr lang="en-US" sz="1200" dirty="0" err="1" smtClean="0"/>
              <a:t>p</a:t>
            </a:r>
            <a:endParaRPr lang="en-US" sz="1200" dirty="0" smtClean="0"/>
          </a:p>
          <a:p>
            <a:r>
              <a:rPr lang="en-US" sz="1200" dirty="0" smtClean="0"/>
              <a:t>where 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 = </a:t>
            </a:r>
            <a:r>
              <a:rPr lang="en-US" sz="1200" dirty="0" err="1" smtClean="0"/>
              <a:t>l.partkey</a:t>
            </a:r>
            <a:endParaRPr lang="en-US" sz="1200" dirty="0" smtClean="0"/>
          </a:p>
          <a:p>
            <a:r>
              <a:rPr lang="en-US" sz="1200" dirty="0" smtClean="0"/>
              <a:t>and    </a:t>
            </a:r>
            <a:r>
              <a:rPr lang="en-US" sz="1200" dirty="0" err="1" smtClean="0"/>
              <a:t>l.quantity</a:t>
            </a:r>
            <a:r>
              <a:rPr lang="en-US" sz="1200" dirty="0" smtClean="0"/>
              <a:t> &lt; 0.005*</a:t>
            </a:r>
          </a:p>
          <a:p>
            <a:r>
              <a:rPr lang="en-US" sz="1200" dirty="0" smtClean="0"/>
              <a:t>       (select sum(l2.quantity)</a:t>
            </a:r>
          </a:p>
          <a:p>
            <a:r>
              <a:rPr lang="en-US" sz="1200" dirty="0" smtClean="0"/>
              <a:t>        from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l2 where l2.partkey =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10" name="Vertical Text Placeholder 2"/>
          <p:cNvSpPr txBox="1">
            <a:spLocks/>
          </p:cNvSpPr>
          <p:nvPr/>
        </p:nvSpPr>
        <p:spPr bwMode="auto">
          <a:xfrm>
            <a:off x="4703763" y="1776027"/>
            <a:ext cx="361727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TPC-H queries: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App: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case for real-time OLAP (i.e. real-time, numerous, aggregations):</a:t>
            </a:r>
          </a:p>
          <a:p>
            <a:pPr lvl="1"/>
            <a:r>
              <a:rPr lang="en-US" dirty="0" smtClean="0"/>
              <a:t>Current bulk loading approaches: nightly or 4-hourly</a:t>
            </a:r>
          </a:p>
          <a:p>
            <a:pPr lvl="2"/>
            <a:r>
              <a:rPr lang="en-US" dirty="0" smtClean="0"/>
              <a:t>Not all apps need updates reflected in less time</a:t>
            </a:r>
          </a:p>
          <a:p>
            <a:pPr lvl="1"/>
            <a:r>
              <a:rPr lang="en-US" dirty="0" smtClean="0"/>
              <a:t>Here are some that do…</a:t>
            </a:r>
          </a:p>
          <a:p>
            <a:pPr lvl="2"/>
            <a:r>
              <a:rPr lang="en-US" dirty="0" smtClean="0"/>
              <a:t>Financial analytics</a:t>
            </a:r>
          </a:p>
          <a:p>
            <a:pPr lvl="3"/>
            <a:r>
              <a:rPr lang="en-US" dirty="0" smtClean="0"/>
              <a:t>Beyond order books: portfolio management, market simulations and </a:t>
            </a:r>
            <a:r>
              <a:rPr lang="en-US" dirty="0" err="1" smtClean="0"/>
              <a:t>backtesting</a:t>
            </a:r>
            <a:endParaRPr lang="en-US" dirty="0" smtClean="0"/>
          </a:p>
          <a:p>
            <a:pPr lvl="2"/>
            <a:r>
              <a:rPr lang="en-US" dirty="0" smtClean="0"/>
              <a:t>Network and cluster </a:t>
            </a:r>
            <a:r>
              <a:rPr lang="en-US" dirty="0" err="1" smtClean="0"/>
              <a:t>monitoring,e.g</a:t>
            </a:r>
            <a:r>
              <a:rPr lang="en-US" dirty="0" smtClean="0"/>
              <a:t>. </a:t>
            </a:r>
            <a:r>
              <a:rPr lang="en-US" dirty="0" err="1" smtClean="0"/>
              <a:t>telecomms</a:t>
            </a:r>
            <a:r>
              <a:rPr lang="en-US" dirty="0" smtClean="0"/>
              <a:t>, cloud providers, etc.</a:t>
            </a:r>
          </a:p>
          <a:p>
            <a:pPr lvl="2"/>
            <a:r>
              <a:rPr lang="en-US" dirty="0" smtClean="0"/>
              <a:t>Auctions and advertising</a:t>
            </a:r>
          </a:p>
          <a:p>
            <a:pPr lvl="2"/>
            <a:r>
              <a:rPr lang="en-US" dirty="0" smtClean="0"/>
              <a:t>Games and scientific simulations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DBToaster</a:t>
            </a:r>
            <a:r>
              <a:rPr lang="en-US" dirty="0" smtClean="0"/>
              <a:t> to jointly compile data cleaning, data integration, ETL queries </a:t>
            </a:r>
            <a:r>
              <a:rPr lang="en-US" dirty="0" err="1" smtClean="0"/>
              <a:t>w</a:t>
            </a:r>
            <a:r>
              <a:rPr lang="en-US" dirty="0" smtClean="0"/>
              <a:t>/ OLAP queries to handle updates end-to-end for analytics.</a:t>
            </a: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: the Director’s Cut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313" y="1981200"/>
            <a:ext cx="8574087" cy="4343400"/>
          </a:xfrm>
        </p:spPr>
        <p:txBody>
          <a:bodyPr/>
          <a:lstStyle/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+R(ABC):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	</a:t>
            </a:r>
            <a:r>
              <a:rPr lang="en-US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foreach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 XY in </a:t>
            </a:r>
            <a:r>
              <a:rPr lang="en-US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m[XV][YZ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]: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		</a:t>
            </a:r>
            <a:r>
              <a:rPr lang="en-US" sz="2200" dirty="0" err="1" smtClean="0">
                <a:solidFill>
                  <a:prstClr val="black"/>
                </a:solidFill>
                <a:latin typeface="Calibri"/>
                <a:cs typeface="+mn-cs"/>
              </a:rPr>
              <a:t>m[XB][YC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 += ((m1[x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b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][y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c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 * 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 + (a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*a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 + (m2[x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b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][y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c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]*a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</a:t>
            </a:r>
            <a:endParaRPr lang="en-US" dirty="0" smtClean="0"/>
          </a:p>
          <a:p>
            <a:pPr>
              <a:spcBef>
                <a:spcPts val="6000"/>
              </a:spcBef>
            </a:pPr>
            <a:r>
              <a:rPr lang="en-US" sz="2000" dirty="0" smtClean="0"/>
              <a:t>Variable classes and definitions:</a:t>
            </a:r>
          </a:p>
          <a:p>
            <a:pPr lvl="1"/>
            <a:r>
              <a:rPr lang="en-US" sz="1600" dirty="0" smtClean="0"/>
              <a:t>Trigger (bound): variables defined in the input </a:t>
            </a:r>
            <a:r>
              <a:rPr lang="en-US" sz="1600" dirty="0" err="1" smtClean="0"/>
              <a:t>tuple</a:t>
            </a:r>
            <a:r>
              <a:rPr lang="en-US" sz="1600" dirty="0" smtClean="0"/>
              <a:t>, e.g. ABC.</a:t>
            </a:r>
          </a:p>
          <a:p>
            <a:pPr lvl="1"/>
            <a:r>
              <a:rPr lang="en-US" sz="1600" dirty="0" smtClean="0"/>
              <a:t>Input: map access </a:t>
            </a:r>
            <a:r>
              <a:rPr lang="en-US" sz="1600" dirty="0" err="1" smtClean="0"/>
              <a:t>vars</a:t>
            </a:r>
            <a:r>
              <a:rPr lang="en-US" sz="1600" dirty="0" smtClean="0"/>
              <a:t> defined from “above”, e.g. XB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</a:t>
            </a:r>
          </a:p>
          <a:p>
            <a:pPr lvl="2"/>
            <a:r>
              <a:rPr lang="en-US" sz="1600" dirty="0" smtClean="0"/>
              <a:t>“above”: </a:t>
            </a:r>
            <a:r>
              <a:rPr lang="en-US" sz="1600" dirty="0" err="1" smtClean="0"/>
              <a:t>vars</a:t>
            </a:r>
            <a:r>
              <a:rPr lang="en-US" sz="1600" dirty="0" smtClean="0"/>
              <a:t> remaining from a previous compilation level </a:t>
            </a:r>
          </a:p>
          <a:p>
            <a:pPr lvl="1"/>
            <a:r>
              <a:rPr lang="en-US" sz="1600" dirty="0" smtClean="0"/>
              <a:t>Output: map access </a:t>
            </a:r>
            <a:r>
              <a:rPr lang="en-US" sz="1600" dirty="0" err="1" smtClean="0"/>
              <a:t>vars</a:t>
            </a:r>
            <a:r>
              <a:rPr lang="en-US" sz="1600" dirty="0" smtClean="0"/>
              <a:t> defined from “within”, e.g. YC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</a:t>
            </a:r>
          </a:p>
          <a:p>
            <a:pPr lvl="2"/>
            <a:r>
              <a:rPr lang="en-US" sz="1600" dirty="0" smtClean="0"/>
              <a:t>“within”: </a:t>
            </a:r>
            <a:r>
              <a:rPr lang="en-US" sz="1600" dirty="0" err="1" smtClean="0"/>
              <a:t>vars</a:t>
            </a:r>
            <a:r>
              <a:rPr lang="en-US" sz="1600" dirty="0" smtClean="0"/>
              <a:t> used for query results , e.g. for group-bys</a:t>
            </a:r>
          </a:p>
          <a:p>
            <a:pPr lvl="1"/>
            <a:r>
              <a:rPr lang="en-US" sz="1600" dirty="0" smtClean="0"/>
              <a:t>Loop: LHS </a:t>
            </a:r>
            <a:r>
              <a:rPr lang="en-US" sz="1600" dirty="0" err="1" smtClean="0"/>
              <a:t>vars</a:t>
            </a:r>
            <a:r>
              <a:rPr lang="en-US" sz="1600" dirty="0" smtClean="0"/>
              <a:t> not defined in trigger, e.g. X,Y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 above</a:t>
            </a:r>
          </a:p>
          <a:p>
            <a:pPr lvl="1"/>
            <a:r>
              <a:rPr lang="en-US" sz="1600" dirty="0" err="1" smtClean="0"/>
              <a:t>Bigsum</a:t>
            </a:r>
            <a:r>
              <a:rPr lang="en-US" sz="1600" dirty="0" smtClean="0"/>
              <a:t>: RHS </a:t>
            </a:r>
            <a:r>
              <a:rPr lang="en-US" sz="1600" dirty="0" err="1" smtClean="0"/>
              <a:t>vars</a:t>
            </a:r>
            <a:r>
              <a:rPr lang="en-US" sz="1600" dirty="0" smtClean="0"/>
              <a:t> not defined on LHS, occurs because of nested aggregates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843087" y="2680254"/>
            <a:ext cx="200025" cy="1143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5400000">
            <a:off x="5492750" y="630796"/>
            <a:ext cx="215900" cy="52578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61644" y="3288268"/>
            <a:ext cx="58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LHS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3288268"/>
            <a:ext cx="60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RHS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1981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input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7714" y="1981200"/>
            <a:ext cx="82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output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2743200"/>
            <a:ext cx="524686" cy="408541"/>
          </a:xfrm>
          <a:prstGeom prst="wedgeRoundRectCallout">
            <a:avLst>
              <a:gd name="adj1" fmla="val -27648"/>
              <a:gd name="adj2" fmla="val -147332"/>
              <a:gd name="adj3" fmla="val 16667"/>
            </a:avLst>
          </a:prstGeom>
          <a:noFill/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7298267" y="2743200"/>
            <a:ext cx="516466" cy="408541"/>
          </a:xfrm>
          <a:prstGeom prst="wedgeRoundRectCallout">
            <a:avLst>
              <a:gd name="adj1" fmla="val 5814"/>
              <a:gd name="adj2" fmla="val -147591"/>
              <a:gd name="adj3" fmla="val 16667"/>
            </a:avLst>
          </a:prstGeom>
          <a:noFill/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Value Computation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 fontScale="92500"/>
          </a:bodyPr>
          <a:lstStyle/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+R(ABC):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foreach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XY in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m[XV][YZ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]: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m[XB][YC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 += ((m1[x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b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][y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 * 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 + (a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3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*a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4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 + (m2[x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b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][y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]*a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dirty="0" smtClean="0"/>
          </a:p>
          <a:p>
            <a:r>
              <a:rPr lang="en-US" dirty="0" smtClean="0"/>
              <a:t>On map lookups, for unseen input </a:t>
            </a:r>
            <a:r>
              <a:rPr lang="en-US" dirty="0" err="1" smtClean="0"/>
              <a:t>vars</a:t>
            </a:r>
            <a:endParaRPr lang="en-US" dirty="0" smtClean="0"/>
          </a:p>
          <a:p>
            <a:pPr lvl="1"/>
            <a:r>
              <a:rPr lang="en-US" dirty="0" smtClean="0"/>
              <a:t>e.g. accessing </a:t>
            </a:r>
            <a:r>
              <a:rPr lang="en-US" b="1" dirty="0" smtClean="0"/>
              <a:t>m1</a:t>
            </a:r>
            <a:r>
              <a:rPr lang="en-US" dirty="0" smtClean="0"/>
              <a:t> with unseen values of b</a:t>
            </a:r>
            <a:r>
              <a:rPr lang="en-US" baseline="-25000" dirty="0" smtClean="0"/>
              <a:t>i</a:t>
            </a:r>
          </a:p>
          <a:p>
            <a:r>
              <a:rPr lang="en-US" dirty="0" smtClean="0"/>
              <a:t>On statement execution, for unseen output </a:t>
            </a:r>
            <a:r>
              <a:rPr lang="en-US" dirty="0" err="1" smtClean="0"/>
              <a:t>vars</a:t>
            </a:r>
            <a:endParaRPr lang="en-US" dirty="0" smtClean="0"/>
          </a:p>
          <a:p>
            <a:pPr lvl="1"/>
            <a:r>
              <a:rPr lang="en-US" dirty="0" smtClean="0"/>
              <a:t>e.g. new values of C when updating map </a:t>
            </a:r>
            <a:r>
              <a:rPr lang="en-US" b="1" dirty="0" err="1" smtClean="0"/>
              <a:t>m</a:t>
            </a:r>
            <a:endParaRPr lang="en-US" b="1" dirty="0" smtClean="0"/>
          </a:p>
          <a:p>
            <a:r>
              <a:rPr lang="en-US" dirty="0" smtClean="0"/>
              <a:t>Initial value mechanisms:</a:t>
            </a:r>
          </a:p>
          <a:p>
            <a:pPr lvl="1"/>
            <a:r>
              <a:rPr lang="en-US" dirty="0" smtClean="0"/>
              <a:t>Recursive maintenance, and incremental processing</a:t>
            </a:r>
          </a:p>
          <a:p>
            <a:pPr lvl="1"/>
            <a:r>
              <a:rPr lang="en-US" dirty="0" smtClean="0"/>
              <a:t>Naïve map-based relational-style bulk processing</a:t>
            </a:r>
            <a:endParaRPr 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84163" y="320675"/>
            <a:ext cx="8574087" cy="80948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2" name="Rectangle 61"/>
          <p:cNvSpPr/>
          <p:nvPr/>
        </p:nvSpPr>
        <p:spPr>
          <a:xfrm>
            <a:off x="285750" y="473075"/>
            <a:ext cx="857408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392062" y="5647267"/>
            <a:ext cx="1011688" cy="660399"/>
          </a:xfrm>
          <a:custGeom>
            <a:avLst/>
            <a:gdLst>
              <a:gd name="connsiteX0" fmla="*/ 1625600 w 2650066"/>
              <a:gd name="connsiteY0" fmla="*/ 0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625600 w 2650066"/>
              <a:gd name="connsiteY6" fmla="*/ 0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601133"/>
              <a:gd name="connsiteX1" fmla="*/ 2650066 w 2650066"/>
              <a:gd name="connsiteY1" fmla="*/ 0 h 601133"/>
              <a:gd name="connsiteX2" fmla="*/ 2480448 w 2650066"/>
              <a:gd name="connsiteY2" fmla="*/ 601133 h 601133"/>
              <a:gd name="connsiteX3" fmla="*/ 8466 w 2650066"/>
              <a:gd name="connsiteY3" fmla="*/ 440267 h 601133"/>
              <a:gd name="connsiteX4" fmla="*/ 0 w 2650066"/>
              <a:gd name="connsiteY4" fmla="*/ 160867 h 601133"/>
              <a:gd name="connsiteX5" fmla="*/ 1741989 w 2650066"/>
              <a:gd name="connsiteY5" fmla="*/ 152400 h 601133"/>
              <a:gd name="connsiteX6" fmla="*/ 1757345 w 2650066"/>
              <a:gd name="connsiteY6" fmla="*/ 8467 h 601133"/>
              <a:gd name="connsiteX0" fmla="*/ 1757345 w 2488913"/>
              <a:gd name="connsiteY0" fmla="*/ 8467 h 601133"/>
              <a:gd name="connsiteX1" fmla="*/ 2488913 w 2488913"/>
              <a:gd name="connsiteY1" fmla="*/ 0 h 601133"/>
              <a:gd name="connsiteX2" fmla="*/ 2480448 w 2488913"/>
              <a:gd name="connsiteY2" fmla="*/ 601133 h 601133"/>
              <a:gd name="connsiteX3" fmla="*/ 8466 w 2488913"/>
              <a:gd name="connsiteY3" fmla="*/ 440267 h 601133"/>
              <a:gd name="connsiteX4" fmla="*/ 0 w 2488913"/>
              <a:gd name="connsiteY4" fmla="*/ 160867 h 601133"/>
              <a:gd name="connsiteX5" fmla="*/ 1741989 w 2488913"/>
              <a:gd name="connsiteY5" fmla="*/ 152400 h 601133"/>
              <a:gd name="connsiteX6" fmla="*/ 1757345 w 2488913"/>
              <a:gd name="connsiteY6" fmla="*/ 8467 h 601133"/>
              <a:gd name="connsiteX0" fmla="*/ 1757345 w 2488913"/>
              <a:gd name="connsiteY0" fmla="*/ 8467 h 601133"/>
              <a:gd name="connsiteX1" fmla="*/ 2488913 w 2488913"/>
              <a:gd name="connsiteY1" fmla="*/ 0 h 601133"/>
              <a:gd name="connsiteX2" fmla="*/ 2480448 w 2488913"/>
              <a:gd name="connsiteY2" fmla="*/ 601133 h 601133"/>
              <a:gd name="connsiteX3" fmla="*/ 1136534 w 2488913"/>
              <a:gd name="connsiteY3" fmla="*/ 592667 h 601133"/>
              <a:gd name="connsiteX4" fmla="*/ 0 w 2488913"/>
              <a:gd name="connsiteY4" fmla="*/ 160867 h 601133"/>
              <a:gd name="connsiteX5" fmla="*/ 1741989 w 2488913"/>
              <a:gd name="connsiteY5" fmla="*/ 152400 h 601133"/>
              <a:gd name="connsiteX6" fmla="*/ 1757345 w 2488913"/>
              <a:gd name="connsiteY6" fmla="*/ 8467 h 601133"/>
              <a:gd name="connsiteX0" fmla="*/ 629276 w 1360844"/>
              <a:gd name="connsiteY0" fmla="*/ 8467 h 601133"/>
              <a:gd name="connsiteX1" fmla="*/ 1360844 w 1360844"/>
              <a:gd name="connsiteY1" fmla="*/ 0 h 601133"/>
              <a:gd name="connsiteX2" fmla="*/ 1352379 w 1360844"/>
              <a:gd name="connsiteY2" fmla="*/ 601133 h 601133"/>
              <a:gd name="connsiteX3" fmla="*/ 8465 w 1360844"/>
              <a:gd name="connsiteY3" fmla="*/ 592667 h 601133"/>
              <a:gd name="connsiteX4" fmla="*/ 0 w 1360844"/>
              <a:gd name="connsiteY4" fmla="*/ 160867 h 601133"/>
              <a:gd name="connsiteX5" fmla="*/ 613920 w 1360844"/>
              <a:gd name="connsiteY5" fmla="*/ 152400 h 601133"/>
              <a:gd name="connsiteX6" fmla="*/ 629276 w 1360844"/>
              <a:gd name="connsiteY6" fmla="*/ 8467 h 601133"/>
              <a:gd name="connsiteX0" fmla="*/ 629276 w 1360844"/>
              <a:gd name="connsiteY0" fmla="*/ 8467 h 601133"/>
              <a:gd name="connsiteX1" fmla="*/ 1360844 w 1360844"/>
              <a:gd name="connsiteY1" fmla="*/ 0 h 601133"/>
              <a:gd name="connsiteX2" fmla="*/ 1352379 w 1360844"/>
              <a:gd name="connsiteY2" fmla="*/ 601133 h 601133"/>
              <a:gd name="connsiteX3" fmla="*/ 8465 w 1360844"/>
              <a:gd name="connsiteY3" fmla="*/ 592667 h 601133"/>
              <a:gd name="connsiteX4" fmla="*/ 0 w 1360844"/>
              <a:gd name="connsiteY4" fmla="*/ 160867 h 601133"/>
              <a:gd name="connsiteX5" fmla="*/ 635066 w 1360844"/>
              <a:gd name="connsiteY5" fmla="*/ 169333 h 601133"/>
              <a:gd name="connsiteX6" fmla="*/ 629276 w 1360844"/>
              <a:gd name="connsiteY6" fmla="*/ 8467 h 601133"/>
              <a:gd name="connsiteX0" fmla="*/ 629728 w 1361296"/>
              <a:gd name="connsiteY0" fmla="*/ 8467 h 601133"/>
              <a:gd name="connsiteX1" fmla="*/ 1361296 w 1361296"/>
              <a:gd name="connsiteY1" fmla="*/ 0 h 601133"/>
              <a:gd name="connsiteX2" fmla="*/ 1352831 w 1361296"/>
              <a:gd name="connsiteY2" fmla="*/ 601133 h 601133"/>
              <a:gd name="connsiteX3" fmla="*/ 8917 w 1361296"/>
              <a:gd name="connsiteY3" fmla="*/ 592667 h 601133"/>
              <a:gd name="connsiteX4" fmla="*/ 311091 w 1361296"/>
              <a:gd name="connsiteY4" fmla="*/ 592668 h 601133"/>
              <a:gd name="connsiteX5" fmla="*/ 452 w 1361296"/>
              <a:gd name="connsiteY5" fmla="*/ 160867 h 601133"/>
              <a:gd name="connsiteX6" fmla="*/ 635518 w 1361296"/>
              <a:gd name="connsiteY6" fmla="*/ 169333 h 601133"/>
              <a:gd name="connsiteX7" fmla="*/ 629728 w 1361296"/>
              <a:gd name="connsiteY7" fmla="*/ 8467 h 601133"/>
              <a:gd name="connsiteX0" fmla="*/ 620811 w 1352379"/>
              <a:gd name="connsiteY0" fmla="*/ 8467 h 601133"/>
              <a:gd name="connsiteX1" fmla="*/ 1352379 w 1352379"/>
              <a:gd name="connsiteY1" fmla="*/ 0 h 601133"/>
              <a:gd name="connsiteX2" fmla="*/ 1343914 w 1352379"/>
              <a:gd name="connsiteY2" fmla="*/ 601133 h 601133"/>
              <a:gd name="connsiteX3" fmla="*/ 0 w 1352379"/>
              <a:gd name="connsiteY3" fmla="*/ 592667 h 601133"/>
              <a:gd name="connsiteX4" fmla="*/ 302174 w 1352379"/>
              <a:gd name="connsiteY4" fmla="*/ 592668 h 601133"/>
              <a:gd name="connsiteX5" fmla="*/ 286982 w 1352379"/>
              <a:gd name="connsiteY5" fmla="*/ 169334 h 601133"/>
              <a:gd name="connsiteX6" fmla="*/ 626601 w 1352379"/>
              <a:gd name="connsiteY6" fmla="*/ 169333 h 601133"/>
              <a:gd name="connsiteX7" fmla="*/ 620811 w 1352379"/>
              <a:gd name="connsiteY7" fmla="*/ 8467 h 601133"/>
              <a:gd name="connsiteX0" fmla="*/ 334281 w 1065849"/>
              <a:gd name="connsiteY0" fmla="*/ 8467 h 601133"/>
              <a:gd name="connsiteX1" fmla="*/ 1065849 w 1065849"/>
              <a:gd name="connsiteY1" fmla="*/ 0 h 601133"/>
              <a:gd name="connsiteX2" fmla="*/ 1057384 w 1065849"/>
              <a:gd name="connsiteY2" fmla="*/ 601133 h 601133"/>
              <a:gd name="connsiteX3" fmla="*/ 15644 w 1065849"/>
              <a:gd name="connsiteY3" fmla="*/ 592668 h 601133"/>
              <a:gd name="connsiteX4" fmla="*/ 452 w 1065849"/>
              <a:gd name="connsiteY4" fmla="*/ 169334 h 601133"/>
              <a:gd name="connsiteX5" fmla="*/ 340071 w 1065849"/>
              <a:gd name="connsiteY5" fmla="*/ 169333 h 601133"/>
              <a:gd name="connsiteX6" fmla="*/ 334281 w 1065849"/>
              <a:gd name="connsiteY6" fmla="*/ 8467 h 601133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792"/>
              <a:gd name="connsiteY0" fmla="*/ 8467 h 651933"/>
              <a:gd name="connsiteX1" fmla="*/ 1069016 w 1069792"/>
              <a:gd name="connsiteY1" fmla="*/ 0 h 651933"/>
              <a:gd name="connsiteX2" fmla="*/ 1069792 w 1069792"/>
              <a:gd name="connsiteY2" fmla="*/ 651933 h 651933"/>
              <a:gd name="connsiteX3" fmla="*/ 0 w 1069792"/>
              <a:gd name="connsiteY3" fmla="*/ 643469 h 651933"/>
              <a:gd name="connsiteX4" fmla="*/ 3619 w 1069792"/>
              <a:gd name="connsiteY4" fmla="*/ 169334 h 651933"/>
              <a:gd name="connsiteX5" fmla="*/ 343238 w 1069792"/>
              <a:gd name="connsiteY5" fmla="*/ 169333 h 651933"/>
              <a:gd name="connsiteX6" fmla="*/ 337448 w 1069792"/>
              <a:gd name="connsiteY6" fmla="*/ 8467 h 651933"/>
              <a:gd name="connsiteX0" fmla="*/ 337853 w 1069792"/>
              <a:gd name="connsiteY0" fmla="*/ 0 h 660399"/>
              <a:gd name="connsiteX1" fmla="*/ 1069016 w 1069792"/>
              <a:gd name="connsiteY1" fmla="*/ 8466 h 660399"/>
              <a:gd name="connsiteX2" fmla="*/ 1069792 w 1069792"/>
              <a:gd name="connsiteY2" fmla="*/ 660399 h 660399"/>
              <a:gd name="connsiteX3" fmla="*/ 0 w 1069792"/>
              <a:gd name="connsiteY3" fmla="*/ 651935 h 660399"/>
              <a:gd name="connsiteX4" fmla="*/ 3619 w 1069792"/>
              <a:gd name="connsiteY4" fmla="*/ 177800 h 660399"/>
              <a:gd name="connsiteX5" fmla="*/ 343238 w 1069792"/>
              <a:gd name="connsiteY5" fmla="*/ 177799 h 660399"/>
              <a:gd name="connsiteX6" fmla="*/ 337853 w 1069792"/>
              <a:gd name="connsiteY6" fmla="*/ 0 h 6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92" h="660399">
                <a:moveTo>
                  <a:pt x="337853" y="0"/>
                </a:moveTo>
                <a:lnTo>
                  <a:pt x="1069016" y="8466"/>
                </a:lnTo>
                <a:cubicBezTo>
                  <a:pt x="1069275" y="225777"/>
                  <a:pt x="1069533" y="443088"/>
                  <a:pt x="1069792" y="660399"/>
                </a:cubicBezTo>
                <a:lnTo>
                  <a:pt x="0" y="651935"/>
                </a:lnTo>
                <a:cubicBezTo>
                  <a:pt x="452" y="508002"/>
                  <a:pt x="3167" y="321733"/>
                  <a:pt x="3619" y="177800"/>
                </a:cubicBezTo>
                <a:lnTo>
                  <a:pt x="343238" y="177799"/>
                </a:lnTo>
                <a:lnTo>
                  <a:pt x="337853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436533" y="5892800"/>
            <a:ext cx="812800" cy="152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44999" y="6053667"/>
            <a:ext cx="897467" cy="20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992933" y="5882641"/>
            <a:ext cx="264335" cy="1845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352291" y="2643677"/>
            <a:ext cx="264335" cy="1845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rot="16200000" flipV="1">
            <a:off x="2075949" y="3176801"/>
            <a:ext cx="2731278" cy="1"/>
          </a:xfrm>
          <a:prstGeom prst="line">
            <a:avLst/>
          </a:prstGeom>
          <a:ln w="25400" cap="flat" cmpd="sng" algn="ctr">
            <a:solidFill>
              <a:schemeClr val="accent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73333" y="5269565"/>
            <a:ext cx="601134" cy="1866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944533" y="3855630"/>
            <a:ext cx="304800" cy="1990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152709" y="1887014"/>
            <a:ext cx="1164279" cy="3643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41587" y="1916765"/>
            <a:ext cx="1164279" cy="3643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23933" y="1899831"/>
            <a:ext cx="753534" cy="389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709333" y="3246495"/>
            <a:ext cx="3285527" cy="452271"/>
          </a:xfrm>
          <a:custGeom>
            <a:avLst/>
            <a:gdLst>
              <a:gd name="connsiteX0" fmla="*/ 1625600 w 2650066"/>
              <a:gd name="connsiteY0" fmla="*/ 0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625600 w 2650066"/>
              <a:gd name="connsiteY6" fmla="*/ 0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757345 w 2650066"/>
              <a:gd name="connsiteY6" fmla="*/ 8467 h 448733"/>
              <a:gd name="connsiteX0" fmla="*/ 1354464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354464 w 2650066"/>
              <a:gd name="connsiteY6" fmla="*/ 8467 h 448733"/>
              <a:gd name="connsiteX0" fmla="*/ 1354464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354464 w 2650066"/>
              <a:gd name="connsiteY6" fmla="*/ 8467 h 448733"/>
              <a:gd name="connsiteX0" fmla="*/ 1380208 w 2650066"/>
              <a:gd name="connsiteY0" fmla="*/ 12932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380208 w 2650066"/>
              <a:gd name="connsiteY6" fmla="*/ 12932 h 448733"/>
              <a:gd name="connsiteX0" fmla="*/ 1405952 w 2650066"/>
              <a:gd name="connsiteY0" fmla="*/ 1739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405952 w 2650066"/>
              <a:gd name="connsiteY6" fmla="*/ 17397 h 448733"/>
              <a:gd name="connsiteX0" fmla="*/ 1397000 w 2650066"/>
              <a:gd name="connsiteY0" fmla="*/ 0 h 452271"/>
              <a:gd name="connsiteX1" fmla="*/ 2650066 w 2650066"/>
              <a:gd name="connsiteY1" fmla="*/ 3538 h 452271"/>
              <a:gd name="connsiteX2" fmla="*/ 2641600 w 2650066"/>
              <a:gd name="connsiteY2" fmla="*/ 452271 h 452271"/>
              <a:gd name="connsiteX3" fmla="*/ 8466 w 2650066"/>
              <a:gd name="connsiteY3" fmla="*/ 443805 h 452271"/>
              <a:gd name="connsiteX4" fmla="*/ 0 w 2650066"/>
              <a:gd name="connsiteY4" fmla="*/ 164405 h 452271"/>
              <a:gd name="connsiteX5" fmla="*/ 1419684 w 2650066"/>
              <a:gd name="connsiteY5" fmla="*/ 155938 h 452271"/>
              <a:gd name="connsiteX6" fmla="*/ 1397000 w 2650066"/>
              <a:gd name="connsiteY6" fmla="*/ 0 h 452271"/>
              <a:gd name="connsiteX0" fmla="*/ 1648170 w 2901236"/>
              <a:gd name="connsiteY0" fmla="*/ 0 h 452271"/>
              <a:gd name="connsiteX1" fmla="*/ 2901236 w 2901236"/>
              <a:gd name="connsiteY1" fmla="*/ 3538 h 452271"/>
              <a:gd name="connsiteX2" fmla="*/ 2892770 w 2901236"/>
              <a:gd name="connsiteY2" fmla="*/ 452271 h 452271"/>
              <a:gd name="connsiteX3" fmla="*/ 0 w 2901236"/>
              <a:gd name="connsiteY3" fmla="*/ 448270 h 452271"/>
              <a:gd name="connsiteX4" fmla="*/ 251170 w 2901236"/>
              <a:gd name="connsiteY4" fmla="*/ 164405 h 452271"/>
              <a:gd name="connsiteX5" fmla="*/ 1670854 w 2901236"/>
              <a:gd name="connsiteY5" fmla="*/ 155938 h 452271"/>
              <a:gd name="connsiteX6" fmla="*/ 1648170 w 2901236"/>
              <a:gd name="connsiteY6" fmla="*/ 0 h 452271"/>
              <a:gd name="connsiteX0" fmla="*/ 1648170 w 2901236"/>
              <a:gd name="connsiteY0" fmla="*/ 0 h 452271"/>
              <a:gd name="connsiteX1" fmla="*/ 2901236 w 2901236"/>
              <a:gd name="connsiteY1" fmla="*/ 3538 h 452271"/>
              <a:gd name="connsiteX2" fmla="*/ 2892770 w 2901236"/>
              <a:gd name="connsiteY2" fmla="*/ 452271 h 452271"/>
              <a:gd name="connsiteX3" fmla="*/ 0 w 2901236"/>
              <a:gd name="connsiteY3" fmla="*/ 448270 h 452271"/>
              <a:gd name="connsiteX4" fmla="*/ 18393 w 2901236"/>
              <a:gd name="connsiteY4" fmla="*/ 164405 h 452271"/>
              <a:gd name="connsiteX5" fmla="*/ 1670854 w 2901236"/>
              <a:gd name="connsiteY5" fmla="*/ 155938 h 452271"/>
              <a:gd name="connsiteX6" fmla="*/ 1648170 w 2901236"/>
              <a:gd name="connsiteY6" fmla="*/ 0 h 452271"/>
              <a:gd name="connsiteX0" fmla="*/ 1656636 w 2909702"/>
              <a:gd name="connsiteY0" fmla="*/ 0 h 452271"/>
              <a:gd name="connsiteX1" fmla="*/ 2909702 w 2909702"/>
              <a:gd name="connsiteY1" fmla="*/ 3538 h 452271"/>
              <a:gd name="connsiteX2" fmla="*/ 2901236 w 2909702"/>
              <a:gd name="connsiteY2" fmla="*/ 452271 h 452271"/>
              <a:gd name="connsiteX3" fmla="*/ 8466 w 2909702"/>
              <a:gd name="connsiteY3" fmla="*/ 448270 h 452271"/>
              <a:gd name="connsiteX4" fmla="*/ 0 w 2909702"/>
              <a:gd name="connsiteY4" fmla="*/ 164405 h 452271"/>
              <a:gd name="connsiteX5" fmla="*/ 1679320 w 2909702"/>
              <a:gd name="connsiteY5" fmla="*/ 155938 h 452271"/>
              <a:gd name="connsiteX6" fmla="*/ 1656636 w 2909702"/>
              <a:gd name="connsiteY6" fmla="*/ 0 h 452271"/>
              <a:gd name="connsiteX0" fmla="*/ 1656636 w 2909702"/>
              <a:gd name="connsiteY0" fmla="*/ 0 h 452271"/>
              <a:gd name="connsiteX1" fmla="*/ 2909702 w 2909702"/>
              <a:gd name="connsiteY1" fmla="*/ 3538 h 452271"/>
              <a:gd name="connsiteX2" fmla="*/ 2901236 w 2909702"/>
              <a:gd name="connsiteY2" fmla="*/ 452271 h 452271"/>
              <a:gd name="connsiteX3" fmla="*/ 8466 w 2909702"/>
              <a:gd name="connsiteY3" fmla="*/ 448270 h 452271"/>
              <a:gd name="connsiteX4" fmla="*/ 0 w 2909702"/>
              <a:gd name="connsiteY4" fmla="*/ 164405 h 452271"/>
              <a:gd name="connsiteX5" fmla="*/ 1652461 w 2909702"/>
              <a:gd name="connsiteY5" fmla="*/ 155938 h 452271"/>
              <a:gd name="connsiteX6" fmla="*/ 1656636 w 2909702"/>
              <a:gd name="connsiteY6" fmla="*/ 0 h 452271"/>
              <a:gd name="connsiteX0" fmla="*/ 1656636 w 3151431"/>
              <a:gd name="connsiteY0" fmla="*/ 0 h 452271"/>
              <a:gd name="connsiteX1" fmla="*/ 3151431 w 3151431"/>
              <a:gd name="connsiteY1" fmla="*/ 1362 h 452271"/>
              <a:gd name="connsiteX2" fmla="*/ 2901236 w 3151431"/>
              <a:gd name="connsiteY2" fmla="*/ 452271 h 452271"/>
              <a:gd name="connsiteX3" fmla="*/ 8466 w 3151431"/>
              <a:gd name="connsiteY3" fmla="*/ 448270 h 452271"/>
              <a:gd name="connsiteX4" fmla="*/ 0 w 3151431"/>
              <a:gd name="connsiteY4" fmla="*/ 164405 h 452271"/>
              <a:gd name="connsiteX5" fmla="*/ 1652461 w 3151431"/>
              <a:gd name="connsiteY5" fmla="*/ 155938 h 452271"/>
              <a:gd name="connsiteX6" fmla="*/ 1656636 w 3151431"/>
              <a:gd name="connsiteY6" fmla="*/ 0 h 452271"/>
              <a:gd name="connsiteX0" fmla="*/ 1656636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656636 w 3151917"/>
              <a:gd name="connsiteY6" fmla="*/ 0 h 452271"/>
              <a:gd name="connsiteX0" fmla="*/ 1656636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656636 w 3151917"/>
              <a:gd name="connsiteY6" fmla="*/ 0 h 452271"/>
              <a:gd name="connsiteX0" fmla="*/ 1737212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737212 w 3151917"/>
              <a:gd name="connsiteY6" fmla="*/ 0 h 452271"/>
              <a:gd name="connsiteX0" fmla="*/ 1737212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727915 w 3151917"/>
              <a:gd name="connsiteY6" fmla="*/ 151936 h 452271"/>
              <a:gd name="connsiteX7" fmla="*/ 1737212 w 3151917"/>
              <a:gd name="connsiteY7" fmla="*/ 0 h 452271"/>
              <a:gd name="connsiteX0" fmla="*/ 2059517 w 3474222"/>
              <a:gd name="connsiteY0" fmla="*/ 0 h 452271"/>
              <a:gd name="connsiteX1" fmla="*/ 3473736 w 3474222"/>
              <a:gd name="connsiteY1" fmla="*/ 1362 h 452271"/>
              <a:gd name="connsiteX2" fmla="*/ 3474222 w 3474222"/>
              <a:gd name="connsiteY2" fmla="*/ 452271 h 452271"/>
              <a:gd name="connsiteX3" fmla="*/ 330771 w 3474222"/>
              <a:gd name="connsiteY3" fmla="*/ 448270 h 452271"/>
              <a:gd name="connsiteX4" fmla="*/ 0 w 3474222"/>
              <a:gd name="connsiteY4" fmla="*/ 164405 h 452271"/>
              <a:gd name="connsiteX5" fmla="*/ 1974766 w 3474222"/>
              <a:gd name="connsiteY5" fmla="*/ 155938 h 452271"/>
              <a:gd name="connsiteX6" fmla="*/ 2050220 w 3474222"/>
              <a:gd name="connsiteY6" fmla="*/ 151936 h 452271"/>
              <a:gd name="connsiteX7" fmla="*/ 2059517 w 3474222"/>
              <a:gd name="connsiteY7" fmla="*/ 0 h 452271"/>
              <a:gd name="connsiteX0" fmla="*/ 2059517 w 3474222"/>
              <a:gd name="connsiteY0" fmla="*/ 0 h 452271"/>
              <a:gd name="connsiteX1" fmla="*/ 3473736 w 3474222"/>
              <a:gd name="connsiteY1" fmla="*/ 1362 h 452271"/>
              <a:gd name="connsiteX2" fmla="*/ 3474222 w 3474222"/>
              <a:gd name="connsiteY2" fmla="*/ 452271 h 452271"/>
              <a:gd name="connsiteX3" fmla="*/ 8466 w 3474222"/>
              <a:gd name="connsiteY3" fmla="*/ 448270 h 452271"/>
              <a:gd name="connsiteX4" fmla="*/ 0 w 3474222"/>
              <a:gd name="connsiteY4" fmla="*/ 164405 h 452271"/>
              <a:gd name="connsiteX5" fmla="*/ 1974766 w 3474222"/>
              <a:gd name="connsiteY5" fmla="*/ 155938 h 452271"/>
              <a:gd name="connsiteX6" fmla="*/ 2050220 w 3474222"/>
              <a:gd name="connsiteY6" fmla="*/ 151936 h 452271"/>
              <a:gd name="connsiteX7" fmla="*/ 2059517 w 3474222"/>
              <a:gd name="connsiteY7" fmla="*/ 0 h 45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4222" h="452271">
                <a:moveTo>
                  <a:pt x="2059517" y="0"/>
                </a:moveTo>
                <a:lnTo>
                  <a:pt x="3473736" y="1362"/>
                </a:lnTo>
                <a:lnTo>
                  <a:pt x="3474222" y="452271"/>
                </a:lnTo>
                <a:lnTo>
                  <a:pt x="8466" y="448270"/>
                </a:lnTo>
                <a:lnTo>
                  <a:pt x="0" y="164405"/>
                </a:lnTo>
                <a:lnTo>
                  <a:pt x="1974766" y="155938"/>
                </a:lnTo>
                <a:lnTo>
                  <a:pt x="2050220" y="151936"/>
                </a:lnTo>
                <a:lnTo>
                  <a:pt x="205951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68601" y="3423775"/>
            <a:ext cx="3132666" cy="232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49498"/>
            <a:ext cx="7520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+R(ABC):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XY in </a:t>
            </a:r>
            <a:r>
              <a:rPr lang="en-US" dirty="0" err="1" smtClean="0"/>
              <a:t>m[XV][YZ</a:t>
            </a:r>
            <a:r>
              <a:rPr lang="en-US" dirty="0" smtClean="0"/>
              <a:t>]: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m[XB][YC</a:t>
            </a:r>
            <a:r>
              <a:rPr lang="en-US" dirty="0" smtClean="0"/>
              <a:t>] = </a:t>
            </a:r>
            <a:r>
              <a:rPr lang="en-US" dirty="0" err="1" smtClean="0"/>
              <a:t>m[XB][YC</a:t>
            </a:r>
            <a:r>
              <a:rPr lang="en-US" dirty="0" smtClean="0"/>
              <a:t>] + ((m1[x</a:t>
            </a:r>
            <a:r>
              <a:rPr lang="en-US" baseline="-25000" dirty="0" smtClean="0"/>
              <a:t>i</a:t>
            </a:r>
            <a:r>
              <a:rPr lang="en-US" dirty="0" smtClean="0"/>
              <a:t>b</a:t>
            </a:r>
            <a:r>
              <a:rPr lang="en-US" baseline="-25000" dirty="0" smtClean="0"/>
              <a:t>i</a:t>
            </a:r>
            <a:r>
              <a:rPr lang="en-US" dirty="0" smtClean="0"/>
              <a:t>][y</a:t>
            </a:r>
            <a:r>
              <a:rPr lang="en-US" baseline="-25000" dirty="0" smtClean="0"/>
              <a:t>i</a:t>
            </a:r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] * a</a:t>
            </a:r>
            <a:r>
              <a:rPr lang="en-US" baseline="-25000" dirty="0" smtClean="0"/>
              <a:t>1</a:t>
            </a:r>
            <a:r>
              <a:rPr lang="en-US" dirty="0" smtClean="0"/>
              <a:t>) + (a</a:t>
            </a:r>
            <a:r>
              <a:rPr lang="en-US" baseline="-25000" dirty="0" smtClean="0"/>
              <a:t>3</a:t>
            </a:r>
            <a:r>
              <a:rPr lang="en-US" dirty="0" smtClean="0"/>
              <a:t>*a</a:t>
            </a:r>
            <a:r>
              <a:rPr lang="en-US" baseline="-25000" dirty="0" smtClean="0"/>
              <a:t>4</a:t>
            </a:r>
            <a:r>
              <a:rPr lang="en-US" dirty="0" smtClean="0"/>
              <a:t>) + (m2[x</a:t>
            </a:r>
            <a:r>
              <a:rPr lang="en-US" baseline="-25000" dirty="0" smtClean="0"/>
              <a:t>j</a:t>
            </a:r>
            <a:r>
              <a:rPr lang="en-US" dirty="0" smtClean="0"/>
              <a:t>b</a:t>
            </a:r>
            <a:r>
              <a:rPr lang="en-US" baseline="-25000" dirty="0" smtClean="0"/>
              <a:t>j</a:t>
            </a:r>
            <a:r>
              <a:rPr lang="en-US" dirty="0" smtClean="0"/>
              <a:t>][y</a:t>
            </a:r>
            <a:r>
              <a:rPr lang="en-US" baseline="-25000" dirty="0" smtClean="0"/>
              <a:t>j</a:t>
            </a:r>
            <a:r>
              <a:rPr lang="en-US" dirty="0" smtClean="0"/>
              <a:t>c</a:t>
            </a:r>
            <a:r>
              <a:rPr lang="en-US" baseline="-25000" dirty="0" smtClean="0"/>
              <a:t>j</a:t>
            </a:r>
            <a:r>
              <a:rPr lang="en-US" dirty="0" smtClean="0"/>
              <a:t>]*a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3913071" y="1809585"/>
            <a:ext cx="188500" cy="11314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6657005" y="1809585"/>
            <a:ext cx="188500" cy="11314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5547487" y="2516900"/>
            <a:ext cx="156683" cy="533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4753559" y="2223445"/>
            <a:ext cx="188502" cy="3037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7462345" y="2223445"/>
            <a:ext cx="188502" cy="3037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4126386" y="2318171"/>
            <a:ext cx="188500" cy="1558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6410050" y="1891772"/>
            <a:ext cx="151009" cy="23734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5436544" y="2093278"/>
            <a:ext cx="188500" cy="4178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5436544" y="2609041"/>
            <a:ext cx="188500" cy="4178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4782550" y="2739148"/>
            <a:ext cx="188501" cy="54864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944349" y="2801348"/>
            <a:ext cx="188503" cy="71628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38834" y="6397823"/>
            <a:ext cx="5974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compile_pstmt_loop(pat</a:t>
            </a:r>
            <a:r>
              <a:rPr lang="en-US" sz="1400" dirty="0" smtClean="0"/>
              <a:t>, </a:t>
            </a:r>
            <a:r>
              <a:rPr lang="en-US" sz="1400" dirty="0" err="1" smtClean="0"/>
              <a:t>v</a:t>
            </a:r>
            <a:r>
              <a:rPr lang="en-US" sz="1400" dirty="0" smtClean="0"/>
              <a:t>): </a:t>
            </a:r>
            <a:r>
              <a:rPr lang="en-US" sz="1100" dirty="0" err="1" smtClean="0"/>
              <a:t>slice(pat</a:t>
            </a:r>
            <a:r>
              <a:rPr lang="en-US" sz="1100" dirty="0" smtClean="0"/>
              <a:t>)/lookup, 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, inv access, </a:t>
            </a:r>
            <a:r>
              <a:rPr lang="en-US" sz="1100" dirty="0" err="1" smtClean="0"/>
              <a:t>outv</a:t>
            </a:r>
            <a:r>
              <a:rPr lang="en-US" sz="1100" dirty="0" smtClean="0"/>
              <a:t> access, </a:t>
            </a:r>
            <a:r>
              <a:rPr lang="en-US" sz="1100" dirty="0" err="1" smtClean="0"/>
              <a:t>eval</a:t>
            </a:r>
            <a:r>
              <a:rPr lang="en-US" sz="1100" dirty="0"/>
              <a:t>,</a:t>
            </a:r>
            <a:r>
              <a:rPr lang="en-US" sz="1100" dirty="0" smtClean="0"/>
              <a:t> update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984796" y="5576600"/>
            <a:ext cx="2426584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compile_pstmt(v</a:t>
            </a:r>
            <a:r>
              <a:rPr lang="en-US" sz="1400" dirty="0" smtClean="0"/>
              <a:t>):</a:t>
            </a:r>
            <a:r>
              <a:rPr lang="en-US" sz="1100" dirty="0" smtClean="0"/>
              <a:t> </a:t>
            </a:r>
            <a:r>
              <a:rPr lang="en-US" sz="1100" dirty="0" err="1" smtClean="0"/>
              <a:t>eval</a:t>
            </a:r>
            <a:r>
              <a:rPr lang="en-US" sz="1100" dirty="0" smtClean="0"/>
              <a:t>,   merge</a:t>
            </a:r>
          </a:p>
          <a:p>
            <a:pPr>
              <a:spcBef>
                <a:spcPts val="200"/>
              </a:spcBef>
            </a:pPr>
            <a:r>
              <a:rPr lang="en-US" sz="1100" dirty="0" smtClean="0"/>
              <a:t>			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, init </a:t>
            </a:r>
          </a:p>
          <a:p>
            <a:pPr>
              <a:spcBef>
                <a:spcPts val="200"/>
              </a:spcBef>
            </a:pPr>
            <a:r>
              <a:rPr lang="en-US" sz="1100" dirty="0" smtClean="0"/>
              <a:t>			update current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0" y="4792497"/>
            <a:ext cx="464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compile_pcalc2(pat,v): </a:t>
            </a:r>
            <a:r>
              <a:rPr lang="en-US" sz="1100" dirty="0" err="1" smtClean="0"/>
              <a:t>eval</a:t>
            </a:r>
            <a:r>
              <a:rPr lang="en-US" sz="1100" dirty="0" smtClean="0"/>
              <a:t>, </a:t>
            </a:r>
            <a:r>
              <a:rPr lang="en-US" sz="1100" dirty="0" err="1" smtClean="0"/>
              <a:t>add_secondary_index</a:t>
            </a:r>
            <a:r>
              <a:rPr lang="en-US" sz="1100" dirty="0" err="1"/>
              <a:t>(</a:t>
            </a:r>
            <a:r>
              <a:rPr lang="en-US" sz="1100" dirty="0" err="1" smtClean="0"/>
              <a:t>pat</a:t>
            </a:r>
            <a:r>
              <a:rPr lang="en-US" sz="1100" dirty="0" smtClean="0"/>
              <a:t>), </a:t>
            </a:r>
            <a:r>
              <a:rPr lang="en-US" sz="1100" dirty="0" err="1" smtClean="0"/>
              <a:t>project_keys(v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038600" y="4234664"/>
            <a:ext cx="28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compile_pcalc</a:t>
            </a:r>
            <a:r>
              <a:rPr lang="en-US" sz="1400" dirty="0" smtClean="0"/>
              <a:t>: </a:t>
            </a:r>
            <a:r>
              <a:rPr lang="en-US" sz="1100" dirty="0" err="1" smtClean="0"/>
              <a:t>compile_op/MapAccess</a:t>
            </a:r>
            <a:r>
              <a:rPr lang="en-US" sz="1100" dirty="0" smtClean="0"/>
              <a:t>/…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667000" y="3153979"/>
            <a:ext cx="3413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compile_op(v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,v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): </a:t>
            </a:r>
            <a:r>
              <a:rPr lang="en-US" sz="1100" dirty="0" err="1" smtClean="0"/>
              <a:t>eval</a:t>
            </a:r>
            <a:r>
              <a:rPr lang="en-US" sz="1100" dirty="0" smtClean="0"/>
              <a:t> LHS,  fold,</a:t>
            </a:r>
          </a:p>
          <a:p>
            <a:r>
              <a:rPr lang="en-US" sz="1100" dirty="0" smtClean="0"/>
              <a:t> 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 v1, </a:t>
            </a:r>
            <a:r>
              <a:rPr lang="en-US" sz="1100" dirty="0" err="1" smtClean="0"/>
              <a:t>eval</a:t>
            </a:r>
            <a:r>
              <a:rPr lang="en-US" sz="1100" dirty="0" smtClean="0"/>
              <a:t> RHS, map op, </a:t>
            </a:r>
            <a:r>
              <a:rPr lang="en-US" sz="1100" dirty="0" err="1" smtClean="0"/>
              <a:t>concat_keys</a:t>
            </a:r>
            <a:r>
              <a:rPr lang="en-US" sz="1100" dirty="0" smtClean="0"/>
              <a:t> v2, union 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6066817" y="3266166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compile_op(v1,v2):</a:t>
            </a:r>
          </a:p>
          <a:p>
            <a:r>
              <a:rPr lang="en-US" sz="900" dirty="0" err="1" smtClean="0"/>
              <a:t>eval</a:t>
            </a:r>
            <a:r>
              <a:rPr lang="en-US" sz="900" dirty="0" smtClean="0"/>
              <a:t> LHS, extend </a:t>
            </a:r>
            <a:r>
              <a:rPr lang="en-US" sz="900" dirty="0" err="1" smtClean="0"/>
              <a:t>Θ</a:t>
            </a:r>
            <a:r>
              <a:rPr lang="en-US" sz="900" dirty="0" smtClean="0"/>
              <a:t> v1, </a:t>
            </a:r>
            <a:r>
              <a:rPr lang="en-US" sz="900" dirty="0" err="1" smtClean="0"/>
              <a:t>eval</a:t>
            </a:r>
            <a:r>
              <a:rPr lang="en-US" sz="900" dirty="0" smtClean="0"/>
              <a:t> RHS, …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552700" y="2411833"/>
            <a:ext cx="22621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744538" algn="l"/>
              </a:tabLst>
            </a:pPr>
            <a:r>
              <a:rPr lang="en-US" sz="1100" dirty="0" smtClean="0"/>
              <a:t>MapAccess(pat1,pat2): inv access</a:t>
            </a:r>
          </a:p>
          <a:p>
            <a:pPr>
              <a:tabLst>
                <a:tab pos="396875" algn="l"/>
                <a:tab pos="744538" algn="l"/>
              </a:tabLst>
            </a:pPr>
            <a:r>
              <a:rPr lang="en-US" sz="1100" dirty="0" smtClean="0"/>
              <a:t> 		init, index pat1, update</a:t>
            </a:r>
          </a:p>
          <a:p>
            <a:pPr>
              <a:tabLst>
                <a:tab pos="396875" algn="l"/>
                <a:tab pos="744538" algn="l"/>
              </a:tabLst>
            </a:pPr>
            <a:r>
              <a:rPr lang="en-US" sz="1100" dirty="0" smtClean="0"/>
              <a:t>		slice pat2, copy, strip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15550" y="241183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6334391" y="2411833"/>
            <a:ext cx="828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MapAccess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356185" y="241183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206729" y="2783386"/>
            <a:ext cx="858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compile_op</a:t>
            </a:r>
            <a:endParaRPr lang="en-US" sz="1100" dirty="0"/>
          </a:p>
        </p:txBody>
      </p:sp>
      <p:sp>
        <p:nvSpPr>
          <p:cNvPr id="27" name="Left Brace 26"/>
          <p:cNvSpPr/>
          <p:nvPr/>
        </p:nvSpPr>
        <p:spPr>
          <a:xfrm rot="16200000">
            <a:off x="6856166" y="2045848"/>
            <a:ext cx="188500" cy="14436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533373" y="2792833"/>
            <a:ext cx="858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compile_op</a:t>
            </a:r>
            <a:endParaRPr lang="en-US" sz="1100" dirty="0"/>
          </a:p>
        </p:txBody>
      </p:sp>
      <p:sp>
        <p:nvSpPr>
          <p:cNvPr id="29" name="Right Brace 28"/>
          <p:cNvSpPr/>
          <p:nvPr/>
        </p:nvSpPr>
        <p:spPr>
          <a:xfrm>
            <a:off x="7742726" y="1984498"/>
            <a:ext cx="317500" cy="2456863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62900" y="3178298"/>
            <a:ext cx="116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nindexed</a:t>
            </a:r>
            <a:endParaRPr lang="en-US" dirty="0" smtClean="0"/>
          </a:p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95400" y="28619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" y="2792833"/>
            <a:ext cx="175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⨝</a:t>
            </a:r>
            <a:r>
              <a:rPr lang="en-US" sz="2800" baseline="-25000" dirty="0" smtClean="0"/>
              <a:t>hash</a:t>
            </a:r>
          </a:p>
          <a:p>
            <a:pPr algn="ctr">
              <a:spcBef>
                <a:spcPts val="1200"/>
              </a:spcBef>
            </a:pPr>
            <a:r>
              <a:rPr lang="en-US" sz="1100" dirty="0" smtClean="0"/>
              <a:t>select * from LHS⨝RHS</a:t>
            </a:r>
          </a:p>
          <a:p>
            <a:pPr algn="ctr"/>
            <a:r>
              <a:rPr lang="en-US" sz="1100" dirty="0" smtClean="0"/>
              <a:t>where </a:t>
            </a:r>
            <a:r>
              <a:rPr lang="en-US" sz="1100" dirty="0" err="1" smtClean="0"/>
              <a:t>LHS.bv</a:t>
            </a:r>
            <a:r>
              <a:rPr lang="en-US" sz="1100" baseline="-25000" dirty="0" err="1" smtClean="0"/>
              <a:t>i</a:t>
            </a:r>
            <a:r>
              <a:rPr lang="en-US" sz="1100" dirty="0" smtClean="0"/>
              <a:t> = </a:t>
            </a:r>
            <a:r>
              <a:rPr lang="en-US" sz="1100" dirty="0" err="1" smtClean="0"/>
              <a:t>RHS.bv</a:t>
            </a:r>
            <a:r>
              <a:rPr lang="en-US" sz="1100" baseline="-25000" dirty="0" err="1" smtClean="0"/>
              <a:t>i</a:t>
            </a:r>
            <a:endParaRPr lang="en-US" sz="1100" baseline="-25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854200" y="3250033"/>
            <a:ext cx="829796" cy="28763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5400" y="1472147"/>
            <a:ext cx="10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singleton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50043" y="1472147"/>
            <a:ext cx="59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slice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61165" y="1472147"/>
            <a:ext cx="59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slice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88551" y="5674063"/>
            <a:ext cx="22586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sl1,sl2= </a:t>
            </a:r>
            <a:r>
              <a:rPr lang="en-US" sz="1100" dirty="0" err="1" smtClean="0"/>
              <a:t>partition_diff(delta</a:t>
            </a:r>
            <a:r>
              <a:rPr lang="en-US" sz="1100" dirty="0" smtClean="0"/>
              <a:t>, current)</a:t>
            </a:r>
          </a:p>
          <a:p>
            <a:r>
              <a:rPr lang="en-US" sz="1100" dirty="0" err="1" smtClean="0"/>
              <a:t>foreach</a:t>
            </a:r>
            <a:r>
              <a:rPr lang="en-US" sz="1100" dirty="0" smtClean="0"/>
              <a:t> sl1: extend </a:t>
            </a:r>
            <a:r>
              <a:rPr lang="en-US" sz="1100" dirty="0" err="1" smtClean="0"/>
              <a:t>th</a:t>
            </a:r>
            <a:r>
              <a:rPr lang="en-US" sz="1100" dirty="0" smtClean="0"/>
              <a:t>, init </a:t>
            </a:r>
          </a:p>
          <a:p>
            <a:r>
              <a:rPr lang="en-US" sz="1100" dirty="0" err="1" smtClean="0"/>
              <a:t>foreach</a:t>
            </a:r>
            <a:r>
              <a:rPr lang="en-US" sz="1100" dirty="0" smtClean="0"/>
              <a:t> sl2: update current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6705600" y="5064188"/>
            <a:ext cx="1754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indexed aggregate</a:t>
            </a:r>
          </a:p>
          <a:p>
            <a:r>
              <a:rPr lang="en-US" sz="1000" dirty="0" err="1" smtClean="0"/>
              <a:t>fold_index</a:t>
            </a:r>
            <a:r>
              <a:rPr lang="en-US" sz="1000" dirty="0" smtClean="0"/>
              <a:t>   -&gt; </a:t>
            </a:r>
            <a:r>
              <a:rPr lang="en-US" sz="1000" dirty="0" err="1" smtClean="0"/>
              <a:t>aggregate_slice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4876800" y="3808495"/>
            <a:ext cx="99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mapi</a:t>
            </a:r>
            <a:r>
              <a:rPr lang="en-US" sz="1000" dirty="0" smtClean="0"/>
              <a:t> -&gt; </a:t>
            </a:r>
            <a:r>
              <a:rPr lang="en-US" sz="1000" dirty="0" err="1" smtClean="0"/>
              <a:t>reindex</a:t>
            </a:r>
            <a:endParaRPr lang="en-US" sz="1000" dirty="0"/>
          </a:p>
        </p:txBody>
      </p:sp>
      <p:cxnSp>
        <p:nvCxnSpPr>
          <p:cNvPr id="55" name="Straight Arrow Connector 54"/>
          <p:cNvCxnSpPr/>
          <p:nvPr/>
        </p:nvCxnSpPr>
        <p:spPr>
          <a:xfrm rot="16200000" flipV="1">
            <a:off x="4923367" y="3673599"/>
            <a:ext cx="237067" cy="110066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0800000">
            <a:off x="6587070" y="5105552"/>
            <a:ext cx="118531" cy="189412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5" idx="0"/>
            <a:endCxn id="4" idx="1"/>
          </p:cNvCxnSpPr>
          <p:nvPr/>
        </p:nvCxnSpPr>
        <p:spPr>
          <a:xfrm flipV="1">
            <a:off x="457200" y="1811163"/>
            <a:ext cx="1588" cy="4477334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430211" y="3686298"/>
            <a:ext cx="34036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26162" y="422275"/>
            <a:ext cx="3158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rbel"/>
                <a:cs typeface="Corbel"/>
              </a:rPr>
              <a:t>M3 Evaluation</a:t>
            </a:r>
            <a:endParaRPr lang="en-US" sz="4000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grpSp>
        <p:nvGrpSpPr>
          <p:cNvPr id="72" name="Group 7"/>
          <p:cNvGrpSpPr>
            <a:grpSpLocks/>
          </p:cNvGrpSpPr>
          <p:nvPr/>
        </p:nvGrpSpPr>
        <p:grpSpPr bwMode="auto">
          <a:xfrm>
            <a:off x="284163" y="1158875"/>
            <a:ext cx="8575675" cy="136525"/>
            <a:chOff x="284163" y="1577847"/>
            <a:chExt cx="8576373" cy="137411"/>
          </a:xfrm>
        </p:grpSpPr>
        <p:sp>
          <p:nvSpPr>
            <p:cNvPr id="73" name="Rectangle 72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rgbClr val="99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rgbClr val="FF66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rgbClr val="99CC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Rise of Lightweight Databases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Communities avoid relational databases</a:t>
            </a:r>
          </a:p>
          <a:p>
            <a:pPr lvl="1"/>
            <a:r>
              <a:rPr lang="en-US" dirty="0" smtClean="0"/>
              <a:t>Large web companies (Google, Amazon, eBay)</a:t>
            </a:r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crowd (</a:t>
            </a:r>
            <a:r>
              <a:rPr lang="en-US" dirty="0" err="1" smtClean="0"/>
              <a:t>Facebook</a:t>
            </a:r>
            <a:r>
              <a:rPr lang="en-US" dirty="0" smtClean="0"/>
              <a:t>, </a:t>
            </a:r>
            <a:r>
              <a:rPr lang="en-US" dirty="0" err="1" smtClean="0"/>
              <a:t>Digg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Scientific applications (LHC/SLAC, NCAR/NOAA)</a:t>
            </a:r>
          </a:p>
          <a:p>
            <a:r>
              <a:rPr lang="en-US" dirty="0" smtClean="0"/>
              <a:t>Communities roll their own </a:t>
            </a:r>
            <a:r>
              <a:rPr lang="en-US" b="1" i="1" dirty="0" smtClean="0"/>
              <a:t>lightweight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Trade off expressiveness and consistency for scalability</a:t>
            </a:r>
          </a:p>
          <a:p>
            <a:r>
              <a:rPr lang="en-US" dirty="0" smtClean="0"/>
              <a:t>Many examples of this trend:</a:t>
            </a:r>
          </a:p>
          <a:p>
            <a:pPr lvl="1"/>
            <a:r>
              <a:rPr lang="en-US" dirty="0" smtClean="0"/>
              <a:t>Streams: </a:t>
            </a:r>
            <a:r>
              <a:rPr lang="en-US" dirty="0" err="1" smtClean="0"/>
              <a:t>Streambase</a:t>
            </a:r>
            <a:r>
              <a:rPr lang="en-US" dirty="0" smtClean="0"/>
              <a:t>, IBM </a:t>
            </a:r>
            <a:r>
              <a:rPr lang="en-US" dirty="0" err="1" smtClean="0"/>
              <a:t>Infosphere</a:t>
            </a:r>
            <a:r>
              <a:rPr lang="en-US" dirty="0" smtClean="0"/>
              <a:t> Streams, MS </a:t>
            </a:r>
            <a:r>
              <a:rPr lang="en-US" dirty="0" err="1" smtClean="0"/>
              <a:t>StreamInsight</a:t>
            </a:r>
            <a:endParaRPr lang="en-US" dirty="0" smtClean="0"/>
          </a:p>
          <a:p>
            <a:pPr lvl="1"/>
            <a:r>
              <a:rPr lang="en-US" dirty="0" smtClean="0"/>
              <a:t>Analytics &amp; cloud DBMS: </a:t>
            </a:r>
            <a:r>
              <a:rPr lang="en-US" dirty="0" err="1" smtClean="0"/>
              <a:t>mapreduce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Greenplum</a:t>
            </a:r>
            <a:r>
              <a:rPr lang="en-US" dirty="0" smtClean="0"/>
              <a:t>, </a:t>
            </a:r>
            <a:r>
              <a:rPr lang="en-US" dirty="0" err="1" smtClean="0"/>
              <a:t>HadoopDB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Key-value stores: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Dynamo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In-Depth Slides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pic>
        <p:nvPicPr>
          <p:cNvPr id="9" name="Picture 8" descr="filing-cabi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01" y="1945044"/>
            <a:ext cx="5484949" cy="4348012"/>
          </a:xfrm>
          <a:prstGeom prst="rect">
            <a:avLst/>
          </a:prstGeom>
        </p:spPr>
      </p:pic>
      <p:pic>
        <p:nvPicPr>
          <p:cNvPr id="11" name="Picture 10" descr="ledg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" y="4143324"/>
            <a:ext cx="2555510" cy="1918714"/>
          </a:xfrm>
          <a:prstGeom prst="rect">
            <a:avLst/>
          </a:prstGeom>
        </p:spPr>
      </p:pic>
      <p:pic>
        <p:nvPicPr>
          <p:cNvPr id="12" name="Picture 11" descr="bank_tell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69" y="1979914"/>
            <a:ext cx="1685438" cy="177907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524000" y="3787274"/>
            <a:ext cx="484632" cy="3560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 flipH="1">
            <a:off x="2957762" y="4740609"/>
            <a:ext cx="484632" cy="3560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</a:t>
            </a:r>
            <a:r>
              <a:rPr lang="en-US" smtClean="0"/>
              <a:t>A 30-</a:t>
            </a:r>
            <a:r>
              <a:rPr lang="en-US" dirty="0" smtClean="0"/>
              <a:t>second Refresher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286001"/>
            <a:ext cx="5297487" cy="4368792"/>
          </a:xfrm>
        </p:spPr>
        <p:txBody>
          <a:bodyPr>
            <a:normAutofit/>
          </a:bodyPr>
          <a:lstStyle/>
          <a:p>
            <a:r>
              <a:rPr lang="en-US" dirty="0" smtClean="0"/>
              <a:t>Database management systems (DBMS) are computer programs to store and access structured data</a:t>
            </a:r>
          </a:p>
          <a:p>
            <a:pPr marL="514350" lvl="1" indent="-342900"/>
            <a:r>
              <a:rPr lang="en-US" dirty="0" smtClean="0"/>
              <a:t>Basic unit of data: records (rows, or </a:t>
            </a:r>
            <a:r>
              <a:rPr lang="en-US" i="1" dirty="0" err="1" smtClean="0"/>
              <a:t>tuples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A DBMS organizes collections of records into tables (or </a:t>
            </a:r>
            <a:r>
              <a:rPr lang="en-US" i="1" dirty="0" smtClean="0"/>
              <a:t>relations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Databases consist of many relations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29250" y="4191002"/>
          <a:ext cx="3385716" cy="21335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9979"/>
                <a:gridCol w="580772"/>
                <a:gridCol w="1096313"/>
                <a:gridCol w="800963"/>
                <a:gridCol w="597689"/>
              </a:tblGrid>
              <a:tr h="3668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address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DOB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wages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108 Vanilla 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7/11/1980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$100k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Sarah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247 Bowen…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4/22/1982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$120k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Eric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12 Oakdale…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2/27/1978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Cassie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103 Medway..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5/28/1983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$70k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 </a:t>
                      </a:r>
                      <a:r>
                        <a:rPr lang="en-US" sz="1200" dirty="0" err="1" smtClean="0"/>
                        <a:t>Tachbrook</a:t>
                      </a:r>
                      <a:r>
                        <a:rPr lang="en-US" sz="1200" dirty="0" smtClean="0"/>
                        <a:t>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2/12/1978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Julie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 </a:t>
                      </a:r>
                      <a:r>
                        <a:rPr lang="en-US" sz="1200" dirty="0" err="1" smtClean="0"/>
                        <a:t>Rocham</a:t>
                      </a:r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2/23/1978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$90k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filing-cabi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751" y="1945044"/>
            <a:ext cx="1876499" cy="1487532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16200000" flipH="1">
            <a:off x="5988288" y="2869963"/>
            <a:ext cx="942901" cy="841776"/>
          </a:xfrm>
          <a:prstGeom prst="bentArrow">
            <a:avLst>
              <a:gd name="adj1" fmla="val 15485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9586" y="3821670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Employees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3950732"/>
            <a:ext cx="76473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636532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054475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841375" y="3950215"/>
            <a:ext cx="3213100" cy="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5191125" y="4724400"/>
            <a:ext cx="2581275" cy="1961118"/>
          </a:xfrm>
          <a:prstGeom prst="wedgeRoundRectCallout">
            <a:avLst>
              <a:gd name="adj1" fmla="val -73724"/>
              <a:gd name="adj2" fmla="val -5624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2057400" y="4865132"/>
            <a:ext cx="2581275" cy="1246743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263775" y="5000625"/>
          <a:ext cx="2133599" cy="9728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10201" y="4940227"/>
          <a:ext cx="2133599" cy="161297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8100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57874" y="2069067"/>
            <a:ext cx="2676525" cy="2034065"/>
          </a:xfrm>
          <a:prstGeom prst="wedgeRoundRectCallout">
            <a:avLst>
              <a:gd name="adj1" fmla="val -88015"/>
              <a:gd name="adj2" fmla="val 5625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172201" y="2526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43600" y="2069067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76600" y="4191000"/>
            <a:ext cx="1660525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8100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57874" y="2069067"/>
            <a:ext cx="2676525" cy="2034065"/>
          </a:xfrm>
          <a:prstGeom prst="wedgeRoundRectCallout">
            <a:avLst>
              <a:gd name="adj1" fmla="val -88015"/>
              <a:gd name="adj2" fmla="val 5625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172201" y="2526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43600" y="2069067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76600" y="4191000"/>
            <a:ext cx="1660525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1219200" y="3733800"/>
            <a:ext cx="2286000" cy="1745397"/>
          </a:xfrm>
          <a:prstGeom prst="mathMultiply">
            <a:avLst>
              <a:gd name="adj1" fmla="val 13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54475" y="3974068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DBToaster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Project vision:</a:t>
            </a:r>
          </a:p>
          <a:p>
            <a:pPr lvl="1"/>
            <a:r>
              <a:rPr lang="en-US" dirty="0" smtClean="0"/>
              <a:t>Develop techniques for generating nimble, robust, lightweight systems for data management applications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about query properties from an online (i.e. incremental) perspective, to discover deep properties to exploit for 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 an established declarative query language, establish that query evaluation can match hand-coded programs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/>
          <p:cNvSpPr/>
          <p:nvPr/>
        </p:nvSpPr>
        <p:spPr>
          <a:xfrm>
            <a:off x="5857874" y="2004535"/>
            <a:ext cx="2676525" cy="2034065"/>
          </a:xfrm>
          <a:prstGeom prst="wedgeRoundRectCallout">
            <a:avLst>
              <a:gd name="adj1" fmla="val -93946"/>
              <a:gd name="adj2" fmla="val 57818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6172201" y="2461735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943600" y="2004535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1825" y="4196318"/>
            <a:ext cx="282575" cy="909082"/>
          </a:xfrm>
          <a:prstGeom prst="ellipse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052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Query 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/>
          <p:cNvSpPr/>
          <p:nvPr/>
        </p:nvSpPr>
        <p:spPr>
          <a:xfrm>
            <a:off x="5857874" y="1981200"/>
            <a:ext cx="2676525" cy="2034065"/>
          </a:xfrm>
          <a:prstGeom prst="wedgeRoundRectCallout">
            <a:avLst>
              <a:gd name="adj1" fmla="val -85642"/>
              <a:gd name="adj2" fmla="val 5547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6172201" y="24384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943600" y="1981200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052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Query 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49625" y="4191000"/>
            <a:ext cx="1587500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1746250" y="2473325"/>
            <a:ext cx="1543050" cy="1435100"/>
          </a:xfrm>
          <a:prstGeom prst="can">
            <a:avLst>
              <a:gd name="adj" fmla="val 1083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908050" y="3387725"/>
            <a:ext cx="7162800" cy="1588"/>
          </a:xfrm>
          <a:prstGeom prst="line">
            <a:avLst/>
          </a:prstGeom>
          <a:ln w="381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1822450" y="3305175"/>
            <a:ext cx="914400" cy="539750"/>
          </a:xfrm>
          <a:prstGeom prst="can">
            <a:avLst>
              <a:gd name="adj" fmla="val 20539"/>
            </a:avLst>
          </a:prstGeom>
          <a:solidFill>
            <a:srgbClr val="3366FF"/>
          </a:solidFill>
          <a:ln>
            <a:solidFill>
              <a:srgbClr val="00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Data Stream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495800"/>
            <a:ext cx="8574087" cy="213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Data stream processing: querying continuously arriving </a:t>
            </a:r>
            <a:r>
              <a:rPr lang="en-US" dirty="0" err="1" smtClean="0"/>
              <a:t>tuples</a:t>
            </a:r>
            <a:endParaRPr lang="en-US" dirty="0" smtClean="0"/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	[</a:t>
            </a:r>
            <a:r>
              <a:rPr lang="en-US" dirty="0" err="1" smtClean="0"/>
              <a:t>Abadi</a:t>
            </a:r>
            <a:r>
              <a:rPr lang="en-US" dirty="0" smtClean="0"/>
              <a:t> et al. ‘02, </a:t>
            </a:r>
            <a:r>
              <a:rPr lang="en-US" dirty="0" err="1" smtClean="0"/>
              <a:t>Motwani</a:t>
            </a:r>
            <a:r>
              <a:rPr lang="en-US" dirty="0" smtClean="0"/>
              <a:t> et al. ‘03, </a:t>
            </a:r>
            <a:r>
              <a:rPr lang="en-US" dirty="0" err="1" smtClean="0"/>
              <a:t>Chandrasekaran</a:t>
            </a:r>
            <a:r>
              <a:rPr lang="en-US" dirty="0" smtClean="0"/>
              <a:t> et al. ‘03]</a:t>
            </a:r>
          </a:p>
          <a:p>
            <a:r>
              <a:rPr lang="en-US" dirty="0" smtClean="0"/>
              <a:t>Core architectural features:</a:t>
            </a:r>
          </a:p>
          <a:p>
            <a:pPr lvl="1"/>
            <a:r>
              <a:rPr lang="en-US" dirty="0" smtClean="0"/>
              <a:t>Persistent query interpreter, with non-blocking pipelined operators and optional storage access</a:t>
            </a:r>
          </a:p>
          <a:p>
            <a:pPr lvl="1"/>
            <a:r>
              <a:rPr lang="en-US" dirty="0" smtClean="0"/>
              <a:t>Stream and pattern processing: segmenting “infinite” sequences with windows, heartbeats, etc</a:t>
            </a:r>
          </a:p>
          <a:p>
            <a:r>
              <a:rPr lang="en-US" dirty="0" smtClean="0"/>
              <a:t>Industrial impact: financial applications, particularly algorithmic trading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an 3"/>
          <p:cNvSpPr>
            <a:spLocks noChangeArrowheads="1"/>
          </p:cNvSpPr>
          <p:nvPr/>
        </p:nvSpPr>
        <p:spPr bwMode="auto">
          <a:xfrm>
            <a:off x="6267450" y="3581401"/>
            <a:ext cx="693737" cy="381000"/>
          </a:xfrm>
          <a:prstGeom prst="can">
            <a:avLst>
              <a:gd name="adj" fmla="val 19306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5580063" y="2435225"/>
            <a:ext cx="2281237" cy="7461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027613" y="2600325"/>
            <a:ext cx="792163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7866063" y="2608263"/>
            <a:ext cx="509587" cy="40798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urved Up Arrow 7"/>
          <p:cNvSpPr>
            <a:spLocks noChangeArrowheads="1"/>
          </p:cNvSpPr>
          <p:nvPr/>
        </p:nvSpPr>
        <p:spPr bwMode="auto">
          <a:xfrm>
            <a:off x="6318250" y="3257550"/>
            <a:ext cx="595312" cy="247650"/>
          </a:xfrm>
          <a:prstGeom prst="curvedUpArrow">
            <a:avLst>
              <a:gd name="adj1" fmla="val 25023"/>
              <a:gd name="adj2" fmla="val 66274"/>
              <a:gd name="adj3" fmla="val 25000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894263" y="2209800"/>
            <a:ext cx="755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Data stream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656263" y="2397125"/>
            <a:ext cx="2081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Continuous queries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0300" y="3624262"/>
            <a:ext cx="814387" cy="3063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Calibri" charset="0"/>
              </a:rPr>
              <a:t>Storage</a:t>
            </a:r>
            <a:endParaRPr lang="en-US" sz="1400" dirty="0">
              <a:solidFill>
                <a:srgbClr val="7F7F7F"/>
              </a:solidFill>
              <a:latin typeface="Calibri" charset="0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5608637" y="1838325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charset="0"/>
              </a:rPr>
              <a:t>Data stream management system (DSMS)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136650" y="3387725"/>
            <a:ext cx="663575" cy="336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762000" y="3644900"/>
            <a:ext cx="755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Updates</a:t>
            </a:r>
            <a:endParaRPr lang="en-US" sz="1200" dirty="0">
              <a:latin typeface="Calibri" charset="0"/>
            </a:endParaRP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1212850" y="1891526"/>
            <a:ext cx="259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Ad-hoc OLTP, OLAP </a:t>
            </a:r>
            <a:r>
              <a:rPr lang="en-US" sz="1200" dirty="0" smtClean="0">
                <a:latin typeface="Calibri" charset="0"/>
              </a:rPr>
              <a:t>queries &amp; results</a:t>
            </a:r>
            <a:endParaRPr lang="en-US" sz="1200" dirty="0">
              <a:latin typeface="Calibri" charset="0"/>
            </a:endParaRPr>
          </a:p>
        </p:txBody>
      </p:sp>
      <p:sp>
        <p:nvSpPr>
          <p:cNvPr id="13" name="Can 12"/>
          <p:cNvSpPr/>
          <p:nvPr/>
        </p:nvSpPr>
        <p:spPr>
          <a:xfrm>
            <a:off x="1822450" y="2701925"/>
            <a:ext cx="914400" cy="685800"/>
          </a:xfrm>
          <a:prstGeom prst="can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46250" y="2778125"/>
            <a:ext cx="1066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 charset="0"/>
              </a:rPr>
              <a:t>Query processor</a:t>
            </a:r>
            <a:endParaRPr lang="en-US" sz="1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2616200" y="3006725"/>
            <a:ext cx="8143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DBMS</a:t>
            </a:r>
          </a:p>
        </p:txBody>
      </p:sp>
      <p:sp>
        <p:nvSpPr>
          <p:cNvPr id="24" name="TextBox 19"/>
          <p:cNvSpPr txBox="1">
            <a:spLocks noChangeArrowheads="1"/>
          </p:cNvSpPr>
          <p:nvPr/>
        </p:nvSpPr>
        <p:spPr bwMode="auto">
          <a:xfrm>
            <a:off x="1846262" y="3462337"/>
            <a:ext cx="8143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 charset="0"/>
              </a:rPr>
              <a:t>Storage</a:t>
            </a:r>
            <a:endParaRPr lang="en-US" sz="1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5" name="Curved Up Arrow 14"/>
          <p:cNvSpPr/>
          <p:nvPr/>
        </p:nvSpPr>
        <p:spPr>
          <a:xfrm>
            <a:off x="1974850" y="2168525"/>
            <a:ext cx="1066800" cy="381000"/>
          </a:xfrm>
          <a:prstGeom prst="curvedUpArrow">
            <a:avLst>
              <a:gd name="adj1" fmla="val 34844"/>
              <a:gd name="adj2" fmla="val 101501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4637" y="4064000"/>
            <a:ext cx="283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Traditional persistent store architecture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48956" y="4064000"/>
            <a:ext cx="292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Straight-through processing architecture</a:t>
            </a:r>
            <a:endParaRPr lang="en-US" sz="1200" dirty="0"/>
          </a:p>
        </p:txBody>
      </p: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6013450" y="2701925"/>
            <a:ext cx="1587500" cy="379412"/>
            <a:chOff x="1447800" y="6173680"/>
            <a:chExt cx="1630533" cy="389877"/>
          </a:xfrm>
        </p:grpSpPr>
        <p:sp>
          <p:nvSpPr>
            <p:cNvPr id="30" name="Rounded Rectangle 29"/>
            <p:cNvSpPr>
              <a:spLocks noChangeArrowheads="1"/>
            </p:cNvSpPr>
            <p:nvPr/>
          </p:nvSpPr>
          <p:spPr bwMode="auto">
            <a:xfrm>
              <a:off x="1649767" y="6173680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1651986" y="641115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2058880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2400554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4" name="Straight Connector 33"/>
            <p:cNvCxnSpPr>
              <a:endCxn id="30" idx="1"/>
            </p:cNvCxnSpPr>
            <p:nvPr/>
          </p:nvCxnSpPr>
          <p:spPr>
            <a:xfrm>
              <a:off x="1447800" y="624871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447800" y="647709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1" idx="3"/>
              <a:endCxn id="32" idx="1"/>
            </p:cNvCxnSpPr>
            <p:nvPr/>
          </p:nvCxnSpPr>
          <p:spPr>
            <a:xfrm flipV="1">
              <a:off x="1879891" y="6377590"/>
              <a:ext cx="179359" cy="10929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3"/>
              <a:endCxn id="32" idx="1"/>
            </p:cNvCxnSpPr>
            <p:nvPr/>
          </p:nvCxnSpPr>
          <p:spPr>
            <a:xfrm>
              <a:off x="1878261" y="6250350"/>
              <a:ext cx="180989" cy="12724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>
              <a:spLocks noChangeArrowheads="1"/>
            </p:cNvSpPr>
            <p:nvPr/>
          </p:nvSpPr>
          <p:spPr bwMode="auto">
            <a:xfrm>
              <a:off x="2733428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9" name="Straight Connector 38"/>
            <p:cNvCxnSpPr>
              <a:stCxn id="32" idx="3"/>
              <a:endCxn id="33" idx="1"/>
            </p:cNvCxnSpPr>
            <p:nvPr/>
          </p:nvCxnSpPr>
          <p:spPr>
            <a:xfrm>
              <a:off x="2287524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3" idx="3"/>
              <a:endCxn id="38" idx="1"/>
            </p:cNvCxnSpPr>
            <p:nvPr/>
          </p:nvCxnSpPr>
          <p:spPr>
            <a:xfrm>
              <a:off x="2629936" y="6377590"/>
              <a:ext cx="102724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65826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4032250" y="30799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Memory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86138" y="33877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613650" y="216852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Windowed </a:t>
            </a:r>
            <a:r>
              <a:rPr lang="en-US" sz="1200" dirty="0" smtClean="0">
                <a:latin typeface="Calibri" charset="0"/>
              </a:rPr>
              <a:t>results</a:t>
            </a:r>
            <a:endParaRPr lang="en-US" sz="1200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953000" y="1989668"/>
            <a:ext cx="3962400" cy="4419600"/>
          </a:xfrm>
          <a:prstGeom prst="roundRect">
            <a:avLst>
              <a:gd name="adj" fmla="val 10157"/>
            </a:avLst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25400" dir="2700000" sx="101000" sy="101000" rotWithShape="0">
              <a:schemeClr val="tx1">
                <a:lumMod val="65000"/>
                <a:lumOff val="35000"/>
                <a:alpha val="7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Background: Incremental View Maintenance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592637" cy="4495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Views: define derived relations from the results of a query</a:t>
            </a:r>
          </a:p>
          <a:p>
            <a:pPr lvl="1"/>
            <a:r>
              <a:rPr lang="en-US" dirty="0" smtClean="0"/>
              <a:t>View definition queries are “continuous”</a:t>
            </a:r>
          </a:p>
          <a:p>
            <a:r>
              <a:rPr lang="en-US" dirty="0" smtClean="0"/>
              <a:t>Incremental maintenance:</a:t>
            </a:r>
          </a:p>
          <a:p>
            <a:pPr lvl="1"/>
            <a:r>
              <a:rPr lang="en-US" dirty="0" smtClean="0"/>
              <a:t>Goal: do minimal work given updates, avoid computation from scratch</a:t>
            </a:r>
          </a:p>
          <a:p>
            <a:pPr lvl="1"/>
            <a:r>
              <a:rPr lang="en-US" dirty="0" smtClean="0"/>
              <a:t>Mechanism: delta queries</a:t>
            </a:r>
          </a:p>
          <a:p>
            <a:pPr lvl="2"/>
            <a:r>
              <a:rPr lang="en-US" dirty="0" smtClean="0"/>
              <a:t>Simpler than definition query</a:t>
            </a:r>
          </a:p>
          <a:p>
            <a:pPr lvl="2"/>
            <a:r>
              <a:rPr lang="en-US" dirty="0" smtClean="0"/>
              <a:t>But… still processed with classical QP engine</a:t>
            </a:r>
          </a:p>
          <a:p>
            <a:r>
              <a:rPr lang="en-US" dirty="0" smtClean="0"/>
              <a:t>Well-studied through 1980s-today:</a:t>
            </a:r>
          </a:p>
          <a:p>
            <a:pPr marL="0" lvl="1" indent="0">
              <a:buClr>
                <a:srgbClr val="A6A6A6"/>
              </a:buClr>
              <a:buNone/>
            </a:pPr>
            <a:r>
              <a:rPr lang="en-US" dirty="0" smtClean="0"/>
              <a:t>[</a:t>
            </a:r>
            <a:r>
              <a:rPr lang="en-US" dirty="0" err="1" smtClean="0"/>
              <a:t>Roussopoulos</a:t>
            </a:r>
            <a:r>
              <a:rPr lang="en-US" dirty="0" smtClean="0"/>
              <a:t>, 1991; Yan and Larson, 1995; Colby et al, 1996; </a:t>
            </a:r>
            <a:r>
              <a:rPr lang="en-US" dirty="0" err="1" smtClean="0"/>
              <a:t>Kotidis</a:t>
            </a:r>
            <a:r>
              <a:rPr lang="en-US" dirty="0" smtClean="0"/>
              <a:t> and </a:t>
            </a:r>
            <a:r>
              <a:rPr lang="en-US" dirty="0" err="1" smtClean="0"/>
              <a:t>Roussopoulos</a:t>
            </a:r>
            <a:r>
              <a:rPr lang="en-US" dirty="0" smtClean="0"/>
              <a:t>, 2001; Zhou et al, 2007]</a:t>
            </a:r>
          </a:p>
          <a:p>
            <a:r>
              <a:rPr lang="en-US" dirty="0" smtClean="0"/>
              <a:t>No assumptions or restrictions on updates</a:t>
            </a:r>
          </a:p>
        </p:txBody>
      </p:sp>
      <p:pic>
        <p:nvPicPr>
          <p:cNvPr id="4" name="Picture 3" descr="view-ar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56" y="4047068"/>
            <a:ext cx="3386644" cy="1958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0535" y="2117005"/>
            <a:ext cx="2986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cap="all" dirty="0" smtClean="0"/>
              <a:t>create materialized view </a:t>
            </a:r>
            <a:r>
              <a:rPr lang="en-US" sz="1200" dirty="0" err="1" smtClean="0"/>
              <a:t>empdep</a:t>
            </a:r>
            <a:endParaRPr lang="en-US" sz="1200" dirty="0" smtClean="0"/>
          </a:p>
          <a:p>
            <a:r>
              <a:rPr lang="en-US" sz="1200" cap="all" dirty="0" smtClean="0"/>
              <a:t>refresh fast enable rewrite </a:t>
            </a:r>
            <a:r>
              <a:rPr lang="en-US" sz="1200" dirty="0" smtClean="0"/>
              <a:t>AS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empno</a:t>
            </a:r>
            <a:r>
              <a:rPr lang="en-US" sz="1200" dirty="0" smtClean="0"/>
              <a:t>, </a:t>
            </a:r>
            <a:r>
              <a:rPr lang="en-US" sz="1200" dirty="0" err="1" smtClean="0"/>
              <a:t>ename</a:t>
            </a:r>
            <a:r>
              <a:rPr lang="en-US" sz="1200" dirty="0" smtClean="0"/>
              <a:t>, </a:t>
            </a:r>
            <a:r>
              <a:rPr lang="en-US" sz="1200" dirty="0" err="1" smtClean="0"/>
              <a:t>dname</a:t>
            </a:r>
            <a:endParaRPr lang="en-US" sz="1200" dirty="0" smtClean="0"/>
          </a:p>
          <a:p>
            <a:r>
              <a:rPr lang="en-US" sz="1200" dirty="0" smtClean="0"/>
              <a:t>FROM </a:t>
            </a:r>
            <a:r>
              <a:rPr lang="en-US" sz="1200" dirty="0" err="1" smtClean="0"/>
              <a:t>emp</a:t>
            </a:r>
            <a:r>
              <a:rPr lang="en-US" sz="1200" dirty="0" smtClean="0"/>
              <a:t> </a:t>
            </a:r>
            <a:r>
              <a:rPr lang="en-US" sz="1200" dirty="0" err="1" smtClean="0"/>
              <a:t>e</a:t>
            </a:r>
            <a:r>
              <a:rPr lang="en-US" sz="1200" dirty="0" smtClean="0"/>
              <a:t>, dept </a:t>
            </a:r>
            <a:r>
              <a:rPr lang="en-US" sz="1200" dirty="0" err="1" smtClean="0"/>
              <a:t>d</a:t>
            </a:r>
            <a:endParaRPr lang="en-US" sz="1200" dirty="0" smtClean="0"/>
          </a:p>
          <a:p>
            <a:r>
              <a:rPr lang="en-US" sz="1200" dirty="0" smtClean="0"/>
              <a:t>WHERE </a:t>
            </a:r>
            <a:r>
              <a:rPr lang="en-US" sz="1200" dirty="0" err="1" smtClean="0"/>
              <a:t>e.deptno</a:t>
            </a:r>
            <a:r>
              <a:rPr lang="en-US" sz="1200" dirty="0" smtClean="0"/>
              <a:t> = </a:t>
            </a:r>
            <a:r>
              <a:rPr lang="en-US" sz="1200" dirty="0" err="1" smtClean="0"/>
              <a:t>d.deptno</a:t>
            </a:r>
            <a:r>
              <a:rPr lang="en-US" sz="1200" dirty="0" smtClean="0"/>
              <a:t>;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086600" y="3208868"/>
          <a:ext cx="1676400" cy="5703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8800"/>
                <a:gridCol w="558800"/>
                <a:gridCol w="55880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empno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ename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dname</a:t>
                      </a:r>
                      <a:endParaRPr lang="en-US" sz="1000" dirty="0"/>
                    </a:p>
                  </a:txBody>
                  <a:tcPr/>
                </a:tc>
              </a:tr>
              <a:tr h="14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36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rot="1236249">
            <a:off x="6759535" y="3116374"/>
            <a:ext cx="409715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0" y="6026036"/>
            <a:ext cx="335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rbel"/>
                <a:cs typeface="Corbel"/>
              </a:rPr>
              <a:t>Lazy Maintenance of Materialized Views. Zhou et al. VLDB 2007.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953000" y="3970868"/>
            <a:ext cx="39624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P, 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{&lt;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xDK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&gt;} L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P.partkey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2505840" y="2805259"/>
            <a:ext cx="2725866" cy="1528219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8754" y="2537182"/>
            <a:ext cx="1567460" cy="250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77299" y="2812007"/>
            <a:ext cx="2622387" cy="1196830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0306" y="4904910"/>
            <a:ext cx="7625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dirty="0" smtClean="0">
                <a:latin typeface="Corbel"/>
                <a:cs typeface="Corbel"/>
              </a:rPr>
              <a:t>Factorization:</a:t>
            </a:r>
          </a:p>
          <a:p>
            <a:pPr>
              <a:tabLst>
                <a:tab pos="9731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*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6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) from Q) * 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643037" y="2617577"/>
            <a:ext cx="926659" cy="30916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30337" y="3974060"/>
            <a:ext cx="4273018" cy="1016282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27160" y="2964043"/>
            <a:ext cx="4276195" cy="974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1308" y="2234603"/>
            <a:ext cx="73118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54265" y="3311049"/>
            <a:ext cx="192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m1[datekey,year]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268" y="4338791"/>
            <a:ext cx="2244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m2[partkey,partcat]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022414" y="3006111"/>
            <a:ext cx="136867" cy="9325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032336" y="3987156"/>
            <a:ext cx="126946" cy="1003185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Algorithmic Trading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981200"/>
            <a:ext cx="3048000" cy="1752600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 smtClean="0"/>
              <a:t>Natural app for streaming: </a:t>
            </a:r>
            <a:r>
              <a:rPr lang="en-US" i="1" dirty="0" smtClean="0"/>
              <a:t>high-frequency</a:t>
            </a:r>
            <a:r>
              <a:rPr lang="en-US" dirty="0" smtClean="0"/>
              <a:t> algorithmic trading</a:t>
            </a:r>
          </a:p>
          <a:p>
            <a:pPr marL="457200" lvl="1" indent="-228600"/>
            <a:r>
              <a:rPr lang="en-US" dirty="0" smtClean="0"/>
              <a:t>Q1/2009: 73% of all equities trades in the US</a:t>
            </a:r>
          </a:p>
          <a:p>
            <a:pPr marL="457200" lvl="1" indent="-228600"/>
            <a:r>
              <a:rPr lang="en-US" dirty="0" smtClean="0"/>
              <a:t>~15% annual profit margin industry-wide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111823"/>
            <a:ext cx="3759200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4876800" y="5940623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Static </a:t>
            </a:r>
            <a:r>
              <a:rPr lang="en-US" sz="1400" dirty="0"/>
              <a:t>order book imbalance (SOBI)</a:t>
            </a: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054423"/>
            <a:ext cx="5765956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657600" y="3426023"/>
            <a:ext cx="518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Bids (buyers) and asks (sellers) order book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81284"/>
            <a:ext cx="3657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Arbitrary updates of order volumes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Wide variety of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and actions:</a:t>
            </a:r>
          </a:p>
          <a:p>
            <a:pPr marL="684213" lvl="2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Market makers, sniffers, icebergs</a:t>
            </a: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Algorithmic trading schema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Bids(time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broker_id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price, volume)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lvl="0" indent="-454025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defRPr/>
            </a:pP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Asks(time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order_id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broker_id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price, volume)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3962400"/>
            <a:ext cx="5289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20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* (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smtClean="0"/>
              <a:t>-Intensive 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Clickstream</a:t>
            </a:r>
            <a:r>
              <a:rPr lang="en-US" dirty="0" smtClean="0"/>
              <a:t> analysis:</a:t>
            </a:r>
          </a:p>
          <a:p>
            <a:pPr lvl="1"/>
            <a:r>
              <a:rPr lang="en-US" dirty="0" smtClean="0"/>
              <a:t>Active users of websites change dynamically, removal of click paths</a:t>
            </a:r>
          </a:p>
          <a:p>
            <a:pPr lvl="1"/>
            <a:r>
              <a:rPr lang="en-US" dirty="0" smtClean="0"/>
              <a:t>Continuous queries over active users and selective history for business intelligence</a:t>
            </a:r>
          </a:p>
          <a:p>
            <a:r>
              <a:rPr lang="en-US" dirty="0" smtClean="0"/>
              <a:t>Geospatial applications:</a:t>
            </a:r>
          </a:p>
          <a:p>
            <a:pPr lvl="1"/>
            <a:r>
              <a:rPr lang="en-US" dirty="0" smtClean="0"/>
              <a:t>Entities contained within area of interest changes dynamically</a:t>
            </a:r>
          </a:p>
          <a:p>
            <a:pPr lvl="1"/>
            <a:r>
              <a:rPr lang="en-US" dirty="0" smtClean="0"/>
              <a:t>Continuous queries over active entities for traffic control,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TPCH-like schema for illustration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Part(PartKey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P(PK, N)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Date,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ExchangeRate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O(OK, CK, D, 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LineItem(OrderKey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Price): LI(OK, PK, P)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Customer(CustomerKey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 C(CK, N)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5131137"/>
            <a:ext cx="4032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sum(LI.P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* O.XCH)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 Order O,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LineItem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LI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O.OK = LI.OK;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A.v-B.p</a:t>
            </a:r>
            <a:r>
              <a:rPr lang="en-US" dirty="0" smtClean="0"/>
              <a:t>*</a:t>
            </a:r>
            <a:r>
              <a:rPr lang="en-US" dirty="0" err="1" smtClean="0"/>
              <a:t>B.v</a:t>
            </a:r>
            <a:r>
              <a:rPr lang="en-US" dirty="0" smtClean="0"/>
              <a:t>)*(</a:t>
            </a:r>
            <a:r>
              <a:rPr lang="en-US" dirty="0" err="1" smtClean="0"/>
              <a:t>A.t-B.t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</a:t>
            </a:r>
            <a:r>
              <a:rPr lang="en-US" dirty="0" smtClean="0"/>
              <a:t> Bids B,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/>
              <a:t>B.Bkid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</a:t>
            </a:r>
            <a:r>
              <a:rPr lang="en-US" dirty="0" err="1" smtClean="0">
                <a:solidFill>
                  <a:schemeClr val="accent2"/>
                </a:solidFill>
              </a:rPr>
              <a:t>xP</a:t>
            </a:r>
            <a:r>
              <a:rPr lang="en-US" dirty="0" smtClean="0">
                <a:solidFill>
                  <a:schemeClr val="accent2"/>
                </a:solidFill>
              </a:rPr>
              <a:t>*</a:t>
            </a:r>
            <a:r>
              <a:rPr lang="en-US" dirty="0" err="1" smtClean="0">
                <a:solidFill>
                  <a:schemeClr val="accent2"/>
                </a:solidFill>
              </a:rPr>
              <a:t>xV</a:t>
            </a:r>
            <a:r>
              <a:rPr lang="en-US" dirty="0" smtClean="0"/>
              <a:t>)*(</a:t>
            </a:r>
            <a:r>
              <a:rPr lang="en-US" dirty="0" err="1" smtClean="0"/>
              <a:t>A.t-</a:t>
            </a:r>
            <a:r>
              <a:rPr lang="en-US" dirty="0" err="1" smtClean="0">
                <a:solidFill>
                  <a:srgbClr val="FF6600"/>
                </a:solidFill>
              </a:rPr>
              <a:t>xT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>
                <a:solidFill>
                  <a:schemeClr val="accent2"/>
                </a:solidFill>
              </a:rPr>
              <a:t>{&lt;</a:t>
            </a:r>
            <a:r>
              <a:rPr lang="en-US" dirty="0" err="1" smtClean="0">
                <a:solidFill>
                  <a:schemeClr val="accent2"/>
                </a:solidFill>
              </a:rPr>
              <a:t>xT,xOID,xBKID,xP,xV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  <a:r>
              <a:rPr lang="en-US" dirty="0">
                <a:solidFill>
                  <a:schemeClr val="accent2"/>
                </a:solidFill>
              </a:rPr>
              <a:t>}</a:t>
            </a:r>
            <a:r>
              <a:rPr lang="en-US" dirty="0" smtClean="0">
                <a:solidFill>
                  <a:schemeClr val="accent2"/>
                </a:solidFill>
              </a:rPr>
              <a:t> B</a:t>
            </a:r>
            <a:r>
              <a:rPr lang="en-US" dirty="0" smtClean="0"/>
              <a:t>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- </a:t>
            </a:r>
            <a:r>
              <a:rPr lang="en-US" dirty="0" err="1" smtClean="0"/>
              <a:t>xT</a:t>
            </a:r>
            <a:r>
              <a:rPr lang="en-US" dirty="0" smtClean="0"/>
              <a:t>*</a:t>
            </a:r>
            <a:r>
              <a:rPr lang="en-US" dirty="0" err="1" smtClean="0"/>
              <a:t>sum(A.p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sum(A.t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+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endParaRPr lang="en-US" dirty="0" smtClean="0"/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from 	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</a:t>
            </a:r>
            <a:r>
              <a:rPr lang="en-US" dirty="0" smtClean="0"/>
              <a:t>=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r>
              <a:rPr lang="en-US" dirty="0" smtClean="0"/>
              <a:t> +</a:t>
            </a:r>
          </a:p>
          <a:p>
            <a:pPr eaLnBrk="1" hangingPunct="1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     </a:t>
            </a:r>
            <a:r>
              <a:rPr lang="en-US" dirty="0" smtClean="0"/>
              <a:t> (select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  from 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xT</a:t>
            </a:r>
            <a:r>
              <a:rPr lang="en-US" dirty="0" smtClean="0"/>
              <a:t>*(select </a:t>
            </a:r>
            <a:r>
              <a:rPr lang="en-US" dirty="0" err="1" smtClean="0"/>
              <a:t>sum(A.p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 from Asks A</a:t>
            </a:r>
          </a:p>
          <a:p>
            <a:pPr eaLnBrk="1" hangingPunct="1">
              <a:buNone/>
              <a:tabLst>
                <a:tab pos="1828800" algn="l"/>
                <a:tab pos="2005013" algn="l"/>
              </a:tabLst>
            </a:pPr>
            <a:r>
              <a:rPr lang="en-US" dirty="0" smtClean="0"/>
              <a:t>     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*(select </a:t>
            </a:r>
            <a:r>
              <a:rPr lang="en-US" dirty="0" err="1" smtClean="0"/>
              <a:t>sum(A.t</a:t>
            </a:r>
            <a:r>
              <a:rPr lang="en-US" dirty="0" smtClean="0"/>
              <a:t>)  from Asks A</a:t>
            </a:r>
          </a:p>
          <a:p>
            <a:pPr eaLnBrk="1" hangingPunct="1">
              <a:buNone/>
              <a:tabLst>
                <a:tab pos="2286000" algn="l"/>
              </a:tabLst>
            </a:pPr>
            <a:r>
              <a:rPr lang="en-US" dirty="0" smtClean="0"/>
              <a:t>     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buNone/>
              <a:tabLst>
                <a:tab pos="2005013" algn="l"/>
              </a:tabLst>
            </a:pPr>
            <a:r>
              <a:rPr lang="en-US" dirty="0" smtClean="0"/>
              <a:t>`</a:t>
            </a: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7239000" y="38862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7239000" y="45720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239000" y="52578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1400" y="388620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q1[xBKID]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45836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q2[xBKID]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52694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q3[xBKID]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757980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5798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-325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22098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0249" y="5207000"/>
            <a:ext cx="551051" cy="203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17550" y="6067425"/>
            <a:ext cx="2635250" cy="561975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14374" y="5464175"/>
            <a:ext cx="2622549" cy="555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Highlights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4648200" y="3124200"/>
            <a:ext cx="4059237" cy="2870200"/>
          </a:xfrm>
        </p:spPr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6" name="Vertical Text Placeholder 4"/>
          <p:cNvSpPr txBox="1">
            <a:spLocks/>
          </p:cNvSpPr>
          <p:nvPr/>
        </p:nvSpPr>
        <p:spPr bwMode="auto">
          <a:xfrm>
            <a:off x="457200" y="3073400"/>
            <a:ext cx="4059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Query factorization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Vertical Text Placeholder 2"/>
          <p:cNvSpPr txBox="1">
            <a:spLocks/>
          </p:cNvSpPr>
          <p:nvPr/>
        </p:nvSpPr>
        <p:spPr bwMode="auto">
          <a:xfrm>
            <a:off x="436563" y="1818328"/>
            <a:ext cx="81740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Aggregation calculus</a:t>
            </a:r>
            <a:endParaRPr lang="en-US" sz="2400" dirty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</p:txBody>
      </p:sp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51728"/>
            <a:ext cx="5493134" cy="772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9624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*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2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) from Q) *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3835063"/>
            <a:ext cx="1143000" cy="1524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606550" y="4022388"/>
            <a:ext cx="1565275" cy="714375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454150" y="4025563"/>
            <a:ext cx="1597025" cy="895350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600" y="3581400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4953000"/>
            <a:ext cx="43434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555589" y="5582993"/>
            <a:ext cx="166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m1[datekey,year]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7122" y="6184126"/>
            <a:ext cx="193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m2[partkey,partcat]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6" name="Right Brace 25"/>
          <p:cNvSpPr/>
          <p:nvPr/>
        </p:nvSpPr>
        <p:spPr>
          <a:xfrm>
            <a:off x="3407422" y="5486400"/>
            <a:ext cx="152400" cy="508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3407422" y="6070600"/>
            <a:ext cx="152400" cy="533400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8" y="3841764"/>
            <a:ext cx="4385282" cy="11874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2355" y="3812199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 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Date D, Part P,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LineOrder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L</a:t>
            </a: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9" grpId="0"/>
      <p:bldP spid="15" grpId="0" animBg="1"/>
      <p:bldP spid="16" grpId="0" animBg="1"/>
      <p:bldP spid="17" grpId="0" animBg="1"/>
      <p:bldP spid="18" grpId="0"/>
      <p:bldP spid="23" grpId="0"/>
      <p:bldP spid="24" grpId="0"/>
      <p:bldP spid="25" grpId="0"/>
      <p:bldP spid="26" grpId="0" animBg="1"/>
      <p:bldP spid="27" grpId="0" animBg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032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6455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226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-29150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Highlights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4648200" y="3454400"/>
            <a:ext cx="4059237" cy="2870200"/>
          </a:xfrm>
        </p:spPr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6" name="Vertical Text Placeholder 4"/>
          <p:cNvSpPr txBox="1">
            <a:spLocks/>
          </p:cNvSpPr>
          <p:nvPr/>
        </p:nvSpPr>
        <p:spPr bwMode="auto">
          <a:xfrm>
            <a:off x="457200" y="3454400"/>
            <a:ext cx="4059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Query factorization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Vertical Text Placeholder 2"/>
          <p:cNvSpPr txBox="1">
            <a:spLocks/>
          </p:cNvSpPr>
          <p:nvPr/>
        </p:nvSpPr>
        <p:spPr bwMode="auto">
          <a:xfrm>
            <a:off x="436563" y="1818328"/>
            <a:ext cx="81740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Aggregation calculus</a:t>
            </a:r>
            <a:endParaRPr lang="en-US" sz="2400" dirty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</p:txBody>
      </p:sp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51728"/>
            <a:ext cx="5493134" cy="772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4140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*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2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) from Q) *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  <p:pic>
        <p:nvPicPr>
          <p:cNvPr id="31" name="Picture 30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8" y="4171964"/>
            <a:ext cx="4385282" cy="118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Pulse: Declarative QP for Polynomial Models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828800"/>
            <a:ext cx="8574087" cy="4876800"/>
          </a:xfrm>
        </p:spPr>
        <p:txBody>
          <a:bodyPr/>
          <a:lstStyle/>
          <a:p>
            <a:r>
              <a:rPr lang="en-US" dirty="0" smtClean="0"/>
              <a:t>Query processing over piecewise polynomials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spcBef>
                <a:spcPts val="5000"/>
              </a:spcBef>
            </a:pPr>
            <a:r>
              <a:rPr lang="en-US" dirty="0" smtClean="0"/>
              <a:t>Error handling, and the semantics of </a:t>
            </a:r>
            <a:r>
              <a:rPr lang="en-US" dirty="0" err="1" smtClean="0"/>
              <a:t>tuple</a:t>
            </a:r>
            <a:r>
              <a:rPr lang="en-US" dirty="0" smtClean="0"/>
              <a:t>/model discrepancies</a:t>
            </a:r>
            <a:endParaRPr lang="en-US" dirty="0"/>
          </a:p>
        </p:txBody>
      </p:sp>
      <p:grpSp>
        <p:nvGrpSpPr>
          <p:cNvPr id="4" name="Group 68"/>
          <p:cNvGrpSpPr/>
          <p:nvPr/>
        </p:nvGrpSpPr>
        <p:grpSpPr>
          <a:xfrm>
            <a:off x="479938" y="2598755"/>
            <a:ext cx="7190093" cy="3031110"/>
            <a:chOff x="-1006108" y="1380790"/>
            <a:chExt cx="9733086" cy="4103152"/>
          </a:xfrm>
        </p:grpSpPr>
        <p:grpSp>
          <p:nvGrpSpPr>
            <p:cNvPr id="11" name="Group 96"/>
            <p:cNvGrpSpPr/>
            <p:nvPr/>
          </p:nvGrpSpPr>
          <p:grpSpPr>
            <a:xfrm>
              <a:off x="5346470" y="3446345"/>
              <a:ext cx="1655514" cy="1899946"/>
              <a:chOff x="1612670" y="4333706"/>
              <a:chExt cx="1655514" cy="189994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5400000">
                <a:off x="1005217" y="5503666"/>
                <a:ext cx="1406086" cy="145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rot="16200000" flipH="1">
                <a:off x="1948537" y="5468484"/>
                <a:ext cx="1527599" cy="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3438" y="5878906"/>
                <a:ext cx="705618" cy="387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1017284" y="5605563"/>
                <a:ext cx="1207743" cy="1697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1680962" y="5270897"/>
                <a:ext cx="1888594" cy="1421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308844" y="5316769"/>
                <a:ext cx="1817646" cy="682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7"/>
            <p:cNvGrpSpPr/>
            <p:nvPr/>
          </p:nvGrpSpPr>
          <p:grpSpPr>
            <a:xfrm>
              <a:off x="4831114" y="3372504"/>
              <a:ext cx="2558226" cy="1231231"/>
              <a:chOff x="1097314" y="4259865"/>
              <a:chExt cx="2558226" cy="1231231"/>
            </a:xfrm>
          </p:grpSpPr>
          <p:sp>
            <p:nvSpPr>
              <p:cNvPr id="12" name="Multiply 11"/>
              <p:cNvSpPr/>
              <p:nvPr/>
            </p:nvSpPr>
            <p:spPr>
              <a:xfrm>
                <a:off x="1097314" y="53266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1272017" y="5166831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1513627" y="495867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1777539" y="475423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2152963" y="447545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/>
              <p:cNvSpPr/>
              <p:nvPr/>
            </p:nvSpPr>
            <p:spPr>
              <a:xfrm>
                <a:off x="2587861" y="42598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2959568" y="4267299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3491109" y="4512626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47"/>
            <p:cNvGrpSpPr/>
            <p:nvPr/>
          </p:nvGrpSpPr>
          <p:grpSpPr>
            <a:xfrm>
              <a:off x="4837471" y="3364158"/>
              <a:ext cx="2097506" cy="1158681"/>
              <a:chOff x="1026694" y="1977550"/>
              <a:chExt cx="2097506" cy="1158681"/>
            </a:xfrm>
            <a:solidFill>
              <a:srgbClr val="50809A"/>
            </a:solidFill>
          </p:grpSpPr>
          <p:sp>
            <p:nvSpPr>
              <p:cNvPr id="21" name="Multiply 20"/>
              <p:cNvSpPr/>
              <p:nvPr/>
            </p:nvSpPr>
            <p:spPr>
              <a:xfrm>
                <a:off x="1026694" y="206542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1227266" y="224884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1440793" y="239622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1786053" y="247928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209800" y="1977550"/>
                <a:ext cx="164432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24824" y="246153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784230" y="2707193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959769" y="29718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Freeform 30"/>
            <p:cNvSpPr/>
            <p:nvPr/>
          </p:nvSpPr>
          <p:spPr>
            <a:xfrm flipV="1">
              <a:off x="4810433" y="3443748"/>
              <a:ext cx="2192594" cy="1219201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1 h 1219201"/>
                <a:gd name="connsiteX1" fmla="*/ 648929 w 2192594"/>
                <a:gd name="connsiteY1" fmla="*/ 717756 h 1219201"/>
                <a:gd name="connsiteX2" fmla="*/ 1651819 w 2192594"/>
                <a:gd name="connsiteY2" fmla="*/ 816079 h 1219201"/>
                <a:gd name="connsiteX3" fmla="*/ 2192594 w 2192594"/>
                <a:gd name="connsiteY3" fmla="*/ 1 h 12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1">
                  <a:moveTo>
                    <a:pt x="0" y="1219201"/>
                  </a:moveTo>
                  <a:cubicBezTo>
                    <a:pt x="216310" y="1052053"/>
                    <a:pt x="463224" y="847745"/>
                    <a:pt x="648929" y="717756"/>
                  </a:cubicBezTo>
                  <a:cubicBezTo>
                    <a:pt x="999594" y="751890"/>
                    <a:pt x="1339275" y="792516"/>
                    <a:pt x="1651819" y="816079"/>
                  </a:cubicBezTo>
                  <a:cubicBezTo>
                    <a:pt x="1833735" y="534005"/>
                    <a:pt x="2032633" y="220768"/>
                    <a:pt x="2192594" y="1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147532" y="4511163"/>
              <a:ext cx="1877957" cy="261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922970" y="5326088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 flipV="1">
              <a:off x="1163860" y="3779965"/>
              <a:ext cx="2782529" cy="1366684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802" y="4638700"/>
              <a:ext cx="2971800" cy="158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V="1">
              <a:off x="3549529" y="4365606"/>
              <a:ext cx="2229457" cy="721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495800" y="5334000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 flipV="1">
              <a:off x="4744064" y="3456039"/>
              <a:ext cx="2762865" cy="1238863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006108" y="1380790"/>
              <a:ext cx="1015278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0809A"/>
                  </a:solidFill>
                  <a:latin typeface="Corbel"/>
                  <a:cs typeface="Corbel"/>
                </a:rPr>
                <a:t>Stock A</a:t>
              </a:r>
              <a:endParaRPr lang="en-US" sz="1400" dirty="0">
                <a:solidFill>
                  <a:srgbClr val="50809A"/>
                </a:solidFill>
                <a:latin typeface="Corbel"/>
                <a:cs typeface="Corbe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08950" y="4189585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0809A"/>
                  </a:solidFill>
                </a:rPr>
                <a:t>c</a:t>
              </a:r>
              <a:endParaRPr lang="en-US" dirty="0">
                <a:solidFill>
                  <a:srgbClr val="50809A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V="1">
              <a:off x="5618357" y="3452321"/>
              <a:ext cx="1888624" cy="47347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133600"/>
                <a:gd name="connsiteY0" fmla="*/ 0 h 658759"/>
                <a:gd name="connsiteX1" fmla="*/ 1002890 w 2133600"/>
                <a:gd name="connsiteY1" fmla="*/ 658759 h 658759"/>
                <a:gd name="connsiteX2" fmla="*/ 1619865 w 2133600"/>
                <a:gd name="connsiteY2" fmla="*/ 582561 h 658759"/>
                <a:gd name="connsiteX3" fmla="*/ 2133600 w 2133600"/>
                <a:gd name="connsiteY3" fmla="*/ 277761 h 658759"/>
                <a:gd name="connsiteX0" fmla="*/ 0 w 1803868"/>
                <a:gd name="connsiteY0" fmla="*/ 0 h 441747"/>
                <a:gd name="connsiteX1" fmla="*/ 673158 w 1803868"/>
                <a:gd name="connsiteY1" fmla="*/ 441747 h 441747"/>
                <a:gd name="connsiteX2" fmla="*/ 1290133 w 1803868"/>
                <a:gd name="connsiteY2" fmla="*/ 365549 h 441747"/>
                <a:gd name="connsiteX3" fmla="*/ 1803868 w 1803868"/>
                <a:gd name="connsiteY3" fmla="*/ 60749 h 441747"/>
                <a:gd name="connsiteX0" fmla="*/ 0 w 1829151"/>
                <a:gd name="connsiteY0" fmla="*/ 0 h 458603"/>
                <a:gd name="connsiteX1" fmla="*/ 698441 w 1829151"/>
                <a:gd name="connsiteY1" fmla="*/ 458603 h 458603"/>
                <a:gd name="connsiteX2" fmla="*/ 1315416 w 1829151"/>
                <a:gd name="connsiteY2" fmla="*/ 382405 h 458603"/>
                <a:gd name="connsiteX3" fmla="*/ 1829151 w 1829151"/>
                <a:gd name="connsiteY3" fmla="*/ 77605 h 458603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3576"/>
                <a:gd name="connsiteX1" fmla="*/ 698441 w 1829151"/>
                <a:gd name="connsiteY1" fmla="*/ 458603 h 523576"/>
                <a:gd name="connsiteX2" fmla="*/ 1348870 w 1829151"/>
                <a:gd name="connsiteY2" fmla="*/ 389839 h 523576"/>
                <a:gd name="connsiteX3" fmla="*/ 1829151 w 1829151"/>
                <a:gd name="connsiteY3" fmla="*/ 77605 h 523576"/>
                <a:gd name="connsiteX0" fmla="*/ 0 w 1888624"/>
                <a:gd name="connsiteY0" fmla="*/ 0 h 523576"/>
                <a:gd name="connsiteX1" fmla="*/ 698441 w 1888624"/>
                <a:gd name="connsiteY1" fmla="*/ 458603 h 523576"/>
                <a:gd name="connsiteX2" fmla="*/ 1348870 w 1888624"/>
                <a:gd name="connsiteY2" fmla="*/ 389839 h 523576"/>
                <a:gd name="connsiteX3" fmla="*/ 1888624 w 1888624"/>
                <a:gd name="connsiteY3" fmla="*/ 88756 h 523576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40923"/>
                <a:gd name="connsiteX1" fmla="*/ 743046 w 1888624"/>
                <a:gd name="connsiteY1" fmla="*/ 473472 h 540923"/>
                <a:gd name="connsiteX2" fmla="*/ 1341435 w 1888624"/>
                <a:gd name="connsiteY2" fmla="*/ 404707 h 540923"/>
                <a:gd name="connsiteX3" fmla="*/ 1888624 w 1888624"/>
                <a:gd name="connsiteY3" fmla="*/ 88756 h 540923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8624" h="473472">
                  <a:moveTo>
                    <a:pt x="0" y="0"/>
                  </a:moveTo>
                  <a:cubicBezTo>
                    <a:pt x="232814" y="152868"/>
                    <a:pt x="546270" y="362478"/>
                    <a:pt x="743046" y="473472"/>
                  </a:cubicBezTo>
                  <a:cubicBezTo>
                    <a:pt x="973481" y="458494"/>
                    <a:pt x="1084456" y="448763"/>
                    <a:pt x="1341435" y="404707"/>
                  </a:cubicBezTo>
                  <a:cubicBezTo>
                    <a:pt x="1561101" y="301136"/>
                    <a:pt x="1717379" y="190356"/>
                    <a:pt x="1888624" y="88756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42"/>
            <p:cNvGrpSpPr/>
            <p:nvPr/>
          </p:nvGrpSpPr>
          <p:grpSpPr>
            <a:xfrm>
              <a:off x="1197496" y="3802088"/>
              <a:ext cx="603651" cy="480162"/>
              <a:chOff x="1026694" y="2057400"/>
              <a:chExt cx="603651" cy="480162"/>
            </a:xfrm>
            <a:solidFill>
              <a:srgbClr val="50809A"/>
            </a:solidFill>
          </p:grpSpPr>
          <p:sp>
            <p:nvSpPr>
              <p:cNvPr id="44" name="Multiply 43"/>
              <p:cNvSpPr/>
              <p:nvPr/>
            </p:nvSpPr>
            <p:spPr>
              <a:xfrm>
                <a:off x="1026694" y="20574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1262435" y="22207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Multiply 45"/>
              <p:cNvSpPr/>
              <p:nvPr/>
            </p:nvSpPr>
            <p:spPr>
              <a:xfrm>
                <a:off x="1465914" y="23731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46"/>
            <p:cNvGrpSpPr/>
            <p:nvPr/>
          </p:nvGrpSpPr>
          <p:grpSpPr>
            <a:xfrm>
              <a:off x="1923402" y="3987707"/>
              <a:ext cx="621631" cy="351792"/>
              <a:chOff x="1752600" y="2243019"/>
              <a:chExt cx="621631" cy="351792"/>
            </a:xfrm>
            <a:solidFill>
              <a:srgbClr val="50809A"/>
            </a:solidFill>
          </p:grpSpPr>
          <p:sp>
            <p:nvSpPr>
              <p:cNvPr id="48" name="Multiply 47"/>
              <p:cNvSpPr/>
              <p:nvPr/>
            </p:nvSpPr>
            <p:spPr>
              <a:xfrm>
                <a:off x="1752600" y="24303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Multiply 48"/>
              <p:cNvSpPr/>
              <p:nvPr/>
            </p:nvSpPr>
            <p:spPr>
              <a:xfrm>
                <a:off x="2209800" y="2243019"/>
                <a:ext cx="164431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9"/>
            <p:cNvGrpSpPr/>
            <p:nvPr/>
          </p:nvGrpSpPr>
          <p:grpSpPr>
            <a:xfrm>
              <a:off x="2820747" y="4193182"/>
              <a:ext cx="474255" cy="679717"/>
              <a:chOff x="2649945" y="2448494"/>
              <a:chExt cx="474255" cy="679717"/>
            </a:xfrm>
            <a:solidFill>
              <a:srgbClr val="50809A"/>
            </a:solidFill>
          </p:grpSpPr>
          <p:sp>
            <p:nvSpPr>
              <p:cNvPr id="51" name="Multiply 50"/>
              <p:cNvSpPr/>
              <p:nvPr/>
            </p:nvSpPr>
            <p:spPr>
              <a:xfrm>
                <a:off x="2649945" y="244849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ultiply 51"/>
              <p:cNvSpPr/>
              <p:nvPr/>
            </p:nvSpPr>
            <p:spPr>
              <a:xfrm>
                <a:off x="2794279" y="26589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2959769" y="29637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53"/>
            <p:cNvGrpSpPr/>
            <p:nvPr/>
          </p:nvGrpSpPr>
          <p:grpSpPr>
            <a:xfrm>
              <a:off x="3295002" y="4742488"/>
              <a:ext cx="426578" cy="346980"/>
              <a:chOff x="3124200" y="2997800"/>
              <a:chExt cx="426578" cy="346980"/>
            </a:xfrm>
            <a:solidFill>
              <a:srgbClr val="50809A"/>
            </a:solidFill>
          </p:grpSpPr>
          <p:sp>
            <p:nvSpPr>
              <p:cNvPr id="55" name="Multiply 54"/>
              <p:cNvSpPr/>
              <p:nvPr/>
            </p:nvSpPr>
            <p:spPr>
              <a:xfrm>
                <a:off x="3124200" y="3180349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3386346" y="2997800"/>
                <a:ext cx="164432" cy="164430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613298" y="3673957"/>
              <a:ext cx="1542466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 </a:t>
              </a:r>
              <a:r>
                <a:rPr lang="en-US" sz="1200" i="1" dirty="0" smtClean="0">
                  <a:latin typeface="Corbel"/>
                  <a:cs typeface="Corbel"/>
                </a:rPr>
                <a:t>a + </a:t>
              </a:r>
              <a:r>
                <a:rPr lang="en-US" sz="1200" i="1" dirty="0" err="1" smtClean="0">
                  <a:latin typeface="Corbel"/>
                  <a:cs typeface="Corbel"/>
                </a:rPr>
                <a:t>bx</a:t>
              </a:r>
              <a:r>
                <a:rPr lang="en-US" sz="1200" i="1" dirty="0" smtClean="0">
                  <a:latin typeface="Corbel"/>
                  <a:cs typeface="Corbel"/>
                </a:rPr>
                <a:t> &gt; c</a:t>
              </a:r>
              <a:endParaRPr lang="en-US" sz="1200" i="1" dirty="0">
                <a:latin typeface="Corbel"/>
                <a:cs typeface="Corbe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80240" y="4869741"/>
              <a:ext cx="701330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</a:t>
              </a:r>
              <a:endParaRPr lang="en-US" sz="1200" dirty="0">
                <a:latin typeface="Corbel"/>
                <a:cs typeface="Corbel"/>
              </a:endParaRPr>
            </a:p>
          </p:txBody>
        </p:sp>
        <p:graphicFrame>
          <p:nvGraphicFramePr>
            <p:cNvPr id="59" name="Object 3"/>
            <p:cNvGraphicFramePr>
              <a:graphicFrameLocks noChangeAspect="1"/>
            </p:cNvGraphicFramePr>
            <p:nvPr/>
          </p:nvGraphicFramePr>
          <p:xfrm>
            <a:off x="7787178" y="4825807"/>
            <a:ext cx="939800" cy="457200"/>
          </p:xfrm>
          <a:graphic>
            <a:graphicData uri="http://schemas.openxmlformats.org/presentationml/2006/ole">
              <p:oleObj spid="_x0000_s120834" name="Equation" r:id="rId3" imgW="7315200" imgH="3556000" progId="Equation.3">
                <p:embed/>
              </p:oleObj>
            </a:graphicData>
          </a:graphic>
        </p:graphicFrame>
        <p:grpSp>
          <p:nvGrpSpPr>
            <p:cNvPr id="50" name="Group 95"/>
            <p:cNvGrpSpPr/>
            <p:nvPr/>
          </p:nvGrpSpPr>
          <p:grpSpPr>
            <a:xfrm>
              <a:off x="1803531" y="4179561"/>
              <a:ext cx="1569667" cy="1166680"/>
              <a:chOff x="1632729" y="2434873"/>
              <a:chExt cx="1569667" cy="116668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1632729" y="2551404"/>
                <a:ext cx="1588" cy="10323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6200000" flipH="1">
                <a:off x="2070026" y="3002267"/>
                <a:ext cx="1137977" cy="319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201472" y="3276636"/>
                <a:ext cx="924" cy="3249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-951796" y="2491794"/>
              <a:ext cx="1015751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4">
                      <a:lumMod val="50000"/>
                    </a:schemeClr>
                  </a:solidFill>
                  <a:latin typeface="Corbel"/>
                  <a:cs typeface="Corbel"/>
                </a:rPr>
                <a:t>Stock B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V="1">
              <a:off x="1161402" y="3782034"/>
              <a:ext cx="165181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782529 w 2782529"/>
                <a:gd name="connsiteY3" fmla="*/ 0 h 1366684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19" h="501445">
                  <a:moveTo>
                    <a:pt x="0" y="501445"/>
                  </a:moveTo>
                  <a:lnTo>
                    <a:pt x="648929" y="0"/>
                  </a:lnTo>
                  <a:cubicBezTo>
                    <a:pt x="988709" y="31622"/>
                    <a:pt x="1367745" y="84809"/>
                    <a:pt x="1651819" y="98323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 flipV="1">
              <a:off x="1161402" y="3782035"/>
              <a:ext cx="2192594" cy="1219200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0">
                  <a:moveTo>
                    <a:pt x="0" y="1219200"/>
                  </a:moveTo>
                  <a:lnTo>
                    <a:pt x="648929" y="717755"/>
                  </a:lnTo>
                  <a:cubicBezTo>
                    <a:pt x="988709" y="749377"/>
                    <a:pt x="1367745" y="802564"/>
                    <a:pt x="1651819" y="816078"/>
                  </a:cubicBezTo>
                  <a:cubicBezTo>
                    <a:pt x="1932543" y="432683"/>
                    <a:pt x="2058591" y="201507"/>
                    <a:pt x="2192594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flipV="1">
              <a:off x="1161401" y="3778025"/>
              <a:ext cx="64892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  <a:gd name="connsiteX0" fmla="*/ 0 w 648929"/>
                <a:gd name="connsiteY0" fmla="*/ 501445 h 501445"/>
                <a:gd name="connsiteX1" fmla="*/ 648929 w 648929"/>
                <a:gd name="connsiteY1" fmla="*/ 0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929" h="501445">
                  <a:moveTo>
                    <a:pt x="0" y="501445"/>
                  </a:moveTo>
                  <a:lnTo>
                    <a:pt x="648929" y="0"/>
                  </a:ln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flipV="1">
              <a:off x="1169387" y="3748211"/>
              <a:ext cx="1969762" cy="87994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133600"/>
                <a:gd name="connsiteY0" fmla="*/ 865239 h 963562"/>
                <a:gd name="connsiteX1" fmla="*/ 1002890 w 2133600"/>
                <a:gd name="connsiteY1" fmla="*/ 963562 h 963562"/>
                <a:gd name="connsiteX2" fmla="*/ 1543665 w 2133600"/>
                <a:gd name="connsiteY2" fmla="*/ 147484 h 963562"/>
                <a:gd name="connsiteX3" fmla="*/ 1543665 w 2133600"/>
                <a:gd name="connsiteY3" fmla="*/ 147484 h 963562"/>
                <a:gd name="connsiteX4" fmla="*/ 2133600 w 2133600"/>
                <a:gd name="connsiteY4" fmla="*/ 0 h 963562"/>
                <a:gd name="connsiteX0" fmla="*/ 0 w 1130710"/>
                <a:gd name="connsiteY0" fmla="*/ 963562 h 963562"/>
                <a:gd name="connsiteX1" fmla="*/ 540775 w 1130710"/>
                <a:gd name="connsiteY1" fmla="*/ 147484 h 963562"/>
                <a:gd name="connsiteX2" fmla="*/ 540775 w 1130710"/>
                <a:gd name="connsiteY2" fmla="*/ 147484 h 963562"/>
                <a:gd name="connsiteX3" fmla="*/ 1130710 w 1130710"/>
                <a:gd name="connsiteY3" fmla="*/ 0 h 963562"/>
                <a:gd name="connsiteX0" fmla="*/ 0 w 835638"/>
                <a:gd name="connsiteY0" fmla="*/ 507983 h 507983"/>
                <a:gd name="connsiteX1" fmla="*/ 245703 w 835638"/>
                <a:gd name="connsiteY1" fmla="*/ 147484 h 507983"/>
                <a:gd name="connsiteX2" fmla="*/ 245703 w 835638"/>
                <a:gd name="connsiteY2" fmla="*/ 147484 h 507983"/>
                <a:gd name="connsiteX3" fmla="*/ 835638 w 835638"/>
                <a:gd name="connsiteY3" fmla="*/ 0 h 507983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231111 w 821046"/>
                <a:gd name="connsiteY2" fmla="*/ 147484 h 503119"/>
                <a:gd name="connsiteX3" fmla="*/ 821046 w 821046"/>
                <a:gd name="connsiteY3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54911 w 821046"/>
                <a:gd name="connsiteY1" fmla="*/ 109097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661079 h 661079"/>
                <a:gd name="connsiteX1" fmla="*/ 192200 w 821046"/>
                <a:gd name="connsiteY1" fmla="*/ 331908 h 661079"/>
                <a:gd name="connsiteX2" fmla="*/ 821046 w 821046"/>
                <a:gd name="connsiteY2" fmla="*/ 157960 h 66107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969763 w 1969763"/>
                <a:gd name="connsiteY2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763" h="879941">
                  <a:moveTo>
                    <a:pt x="0" y="879941"/>
                  </a:moveTo>
                  <a:lnTo>
                    <a:pt x="630855" y="355931"/>
                  </a:lnTo>
                  <a:lnTo>
                    <a:pt x="1650405" y="438687"/>
                  </a:lnTo>
                  <a:lnTo>
                    <a:pt x="1969763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209800" y="2286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select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from stocks R join stocks S on (</a:t>
            </a:r>
            <a:r>
              <a:rPr lang="en-US" sz="1400" dirty="0" err="1" smtClean="0">
                <a:latin typeface="Corbel"/>
                <a:cs typeface="Corbel"/>
              </a:rPr>
              <a:t>R.t</a:t>
            </a:r>
            <a:r>
              <a:rPr lang="en-US" sz="1400" dirty="0" smtClean="0">
                <a:latin typeface="Corbel"/>
                <a:cs typeface="Corbel"/>
              </a:rPr>
              <a:t> = </a:t>
            </a:r>
            <a:r>
              <a:rPr lang="en-US" sz="1400" dirty="0" err="1" smtClean="0">
                <a:latin typeface="Corbel"/>
                <a:cs typeface="Corbel"/>
              </a:rPr>
              <a:t>S.t</a:t>
            </a:r>
            <a:r>
              <a:rPr lang="en-US" sz="1400" dirty="0" smtClean="0">
                <a:latin typeface="Corbel"/>
                <a:cs typeface="Corbel"/>
              </a:rPr>
              <a:t>)</a:t>
            </a:r>
          </a:p>
          <a:p>
            <a:r>
              <a:rPr lang="en-US" sz="1400" dirty="0" smtClean="0">
                <a:latin typeface="Corbel"/>
                <a:cs typeface="Corbel"/>
              </a:rPr>
              <a:t>where R.id = A and S.id = B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&lt;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&gt; </a:t>
            </a:r>
            <a:r>
              <a:rPr lang="en-US" sz="1400" dirty="0" err="1" smtClean="0">
                <a:latin typeface="Corbel"/>
                <a:cs typeface="Corbel"/>
              </a:rPr>
              <a:t>c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71" name="Chevron 70"/>
          <p:cNvSpPr/>
          <p:nvPr/>
        </p:nvSpPr>
        <p:spPr>
          <a:xfrm>
            <a:off x="2438400" y="2895600"/>
            <a:ext cx="4114800" cy="8382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2142664" y="3078315"/>
            <a:ext cx="597408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Notched Right Arrow 72"/>
          <p:cNvSpPr/>
          <p:nvPr/>
        </p:nvSpPr>
        <p:spPr>
          <a:xfrm>
            <a:off x="6514516" y="3078315"/>
            <a:ext cx="609600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89"/>
          <p:cNvGrpSpPr/>
          <p:nvPr/>
        </p:nvGrpSpPr>
        <p:grpSpPr>
          <a:xfrm>
            <a:off x="1211645" y="2793219"/>
            <a:ext cx="838200" cy="420863"/>
            <a:chOff x="609600" y="3048000"/>
            <a:chExt cx="2055529" cy="1032089"/>
          </a:xfrm>
        </p:grpSpPr>
        <p:sp>
          <p:nvSpPr>
            <p:cNvPr id="79" name="Multiply 78"/>
            <p:cNvSpPr/>
            <p:nvPr/>
          </p:nvSpPr>
          <p:spPr>
            <a:xfrm>
              <a:off x="629661" y="306388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ultiply 79"/>
            <p:cNvSpPr/>
            <p:nvPr/>
          </p:nvSpPr>
          <p:spPr>
            <a:xfrm>
              <a:off x="803809" y="318454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954124" y="3297127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1165907" y="333941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1503653" y="330022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ultiply 83"/>
            <p:cNvSpPr/>
            <p:nvPr/>
          </p:nvSpPr>
          <p:spPr>
            <a:xfrm>
              <a:off x="1828800" y="335280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1935423" y="3508292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/>
            <p:cNvSpPr/>
            <p:nvPr/>
          </p:nvSpPr>
          <p:spPr>
            <a:xfrm>
              <a:off x="2057675" y="373345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2179145" y="3893441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2395421" y="3958620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V="1">
              <a:off x="609600" y="3048000"/>
              <a:ext cx="2055529" cy="1009607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505200" y="3048000"/>
            <a:ext cx="492383" cy="29543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4602819" y="3078315"/>
            <a:ext cx="762000" cy="45720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91" idx="1"/>
          </p:cNvCxnSpPr>
          <p:nvPr/>
        </p:nvCxnSpPr>
        <p:spPr>
          <a:xfrm flipV="1">
            <a:off x="2743200" y="3195715"/>
            <a:ext cx="762000" cy="4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2" idx="3"/>
            <a:endCxn id="71" idx="3"/>
          </p:cNvCxnSpPr>
          <p:nvPr/>
        </p:nvCxnSpPr>
        <p:spPr>
          <a:xfrm>
            <a:off x="5364819" y="3306915"/>
            <a:ext cx="1188381" cy="7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>
            <a:off x="3997583" y="3165400"/>
            <a:ext cx="605236" cy="111200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/>
          <p:nvPr/>
        </p:nvCxnSpPr>
        <p:spPr>
          <a:xfrm flipV="1">
            <a:off x="2667000" y="3362325"/>
            <a:ext cx="1936750" cy="142877"/>
          </a:xfrm>
          <a:prstGeom prst="bentConnector3">
            <a:avLst>
              <a:gd name="adj1" fmla="val 84426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129"/>
          <p:cNvGrpSpPr/>
          <p:nvPr/>
        </p:nvGrpSpPr>
        <p:grpSpPr>
          <a:xfrm>
            <a:off x="1129780" y="3443745"/>
            <a:ext cx="845442" cy="396437"/>
            <a:chOff x="534482" y="3706588"/>
            <a:chExt cx="2041003" cy="957049"/>
          </a:xfrm>
        </p:grpSpPr>
        <p:grpSp>
          <p:nvGrpSpPr>
            <p:cNvPr id="69" name="Group 126"/>
            <p:cNvGrpSpPr/>
            <p:nvPr/>
          </p:nvGrpSpPr>
          <p:grpSpPr>
            <a:xfrm>
              <a:off x="588866" y="3706588"/>
              <a:ext cx="1889830" cy="909544"/>
              <a:chOff x="4944451" y="4222488"/>
              <a:chExt cx="1889830" cy="909544"/>
            </a:xfrm>
            <a:solidFill>
              <a:srgbClr val="739900"/>
            </a:solidFill>
          </p:grpSpPr>
          <p:sp>
            <p:nvSpPr>
              <p:cNvPr id="119" name="Multiply 118"/>
              <p:cNvSpPr/>
              <p:nvPr/>
            </p:nvSpPr>
            <p:spPr>
              <a:xfrm>
                <a:off x="4944451" y="5010562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Multiply 119"/>
              <p:cNvSpPr/>
              <p:nvPr/>
            </p:nvSpPr>
            <p:spPr>
              <a:xfrm>
                <a:off x="5073509" y="489248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Multiply 120"/>
              <p:cNvSpPr/>
              <p:nvPr/>
            </p:nvSpPr>
            <p:spPr>
              <a:xfrm>
                <a:off x="5251993" y="473871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Multiply 121"/>
              <p:cNvSpPr/>
              <p:nvPr/>
            </p:nvSpPr>
            <p:spPr>
              <a:xfrm>
                <a:off x="5446951" y="4587693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Multiply 122"/>
              <p:cNvSpPr/>
              <p:nvPr/>
            </p:nvSpPr>
            <p:spPr>
              <a:xfrm>
                <a:off x="5724287" y="438175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Multiply 123"/>
              <p:cNvSpPr/>
              <p:nvPr/>
            </p:nvSpPr>
            <p:spPr>
              <a:xfrm>
                <a:off x="6045558" y="422248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Multiply 124"/>
              <p:cNvSpPr/>
              <p:nvPr/>
            </p:nvSpPr>
            <p:spPr>
              <a:xfrm>
                <a:off x="6320148" y="422798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Multiply 125"/>
              <p:cNvSpPr/>
              <p:nvPr/>
            </p:nvSpPr>
            <p:spPr>
              <a:xfrm>
                <a:off x="6712811" y="440920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Freeform 127"/>
            <p:cNvSpPr/>
            <p:nvPr/>
          </p:nvSpPr>
          <p:spPr>
            <a:xfrm flipV="1">
              <a:off x="534482" y="3748455"/>
              <a:ext cx="2041003" cy="91518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143"/>
          <p:cNvGrpSpPr/>
          <p:nvPr/>
        </p:nvGrpSpPr>
        <p:grpSpPr>
          <a:xfrm>
            <a:off x="7294873" y="3124200"/>
            <a:ext cx="1100492" cy="323550"/>
            <a:chOff x="7294873" y="3008780"/>
            <a:chExt cx="1493070" cy="438970"/>
          </a:xfrm>
        </p:grpSpPr>
        <p:sp>
          <p:nvSpPr>
            <p:cNvPr id="133" name="Multiply 132"/>
            <p:cNvSpPr/>
            <p:nvPr/>
          </p:nvSpPr>
          <p:spPr>
            <a:xfrm>
              <a:off x="7801333" y="3015988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y 133"/>
            <p:cNvSpPr/>
            <p:nvPr/>
          </p:nvSpPr>
          <p:spPr>
            <a:xfrm>
              <a:off x="8133073" y="30341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y 134"/>
            <p:cNvSpPr/>
            <p:nvPr/>
          </p:nvSpPr>
          <p:spPr>
            <a:xfrm>
              <a:off x="8436836" y="3158259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y 135"/>
            <p:cNvSpPr/>
            <p:nvPr/>
          </p:nvSpPr>
          <p:spPr>
            <a:xfrm>
              <a:off x="8310873" y="30849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y 136"/>
            <p:cNvSpPr/>
            <p:nvPr/>
          </p:nvSpPr>
          <p:spPr>
            <a:xfrm>
              <a:off x="7663173" y="30913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y 137"/>
            <p:cNvSpPr/>
            <p:nvPr/>
          </p:nvSpPr>
          <p:spPr>
            <a:xfrm>
              <a:off x="7536173" y="31738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ultiply 138"/>
            <p:cNvSpPr/>
            <p:nvPr/>
          </p:nvSpPr>
          <p:spPr>
            <a:xfrm>
              <a:off x="7409173" y="32437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y 139"/>
            <p:cNvSpPr/>
            <p:nvPr/>
          </p:nvSpPr>
          <p:spPr>
            <a:xfrm>
              <a:off x="7294873" y="33262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y 140"/>
            <p:cNvSpPr/>
            <p:nvPr/>
          </p:nvSpPr>
          <p:spPr>
            <a:xfrm>
              <a:off x="7961623" y="30087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y 141"/>
            <p:cNvSpPr/>
            <p:nvPr/>
          </p:nvSpPr>
          <p:spPr>
            <a:xfrm>
              <a:off x="8552173" y="32373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y 142"/>
            <p:cNvSpPr/>
            <p:nvPr/>
          </p:nvSpPr>
          <p:spPr>
            <a:xfrm>
              <a:off x="8666473" y="33072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Oval 144"/>
          <p:cNvSpPr/>
          <p:nvPr/>
        </p:nvSpPr>
        <p:spPr>
          <a:xfrm>
            <a:off x="2925233" y="4394200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797300" y="4999567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5617564" y="3958542"/>
            <a:ext cx="216340" cy="604754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150"/>
          <p:cNvGrpSpPr/>
          <p:nvPr/>
        </p:nvGrpSpPr>
        <p:grpSpPr>
          <a:xfrm>
            <a:off x="8127817" y="3162782"/>
            <a:ext cx="102674" cy="256352"/>
            <a:chOff x="8564366" y="4146884"/>
            <a:chExt cx="181383" cy="452868"/>
          </a:xfrm>
        </p:grpSpPr>
        <p:cxnSp>
          <p:nvCxnSpPr>
            <p:cNvPr id="148" name="Straight Connector 147"/>
            <p:cNvCxnSpPr/>
            <p:nvPr/>
          </p:nvCxnSpPr>
          <p:spPr>
            <a:xfrm rot="5400000">
              <a:off x="8443471" y="4374809"/>
              <a:ext cx="423172" cy="126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564366" y="4146884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64366" y="4598492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ounded Rectangular Callout 152"/>
          <p:cNvSpPr/>
          <p:nvPr/>
        </p:nvSpPr>
        <p:spPr>
          <a:xfrm>
            <a:off x="1805732" y="4097438"/>
            <a:ext cx="2520088" cy="1607227"/>
          </a:xfrm>
          <a:prstGeom prst="wedgeRoundRectCallout">
            <a:avLst>
              <a:gd name="adj1" fmla="val 26411"/>
              <a:gd name="adj2" fmla="val -97377"/>
              <a:gd name="adj3" fmla="val 16667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ular Callout 153"/>
          <p:cNvSpPr/>
          <p:nvPr/>
        </p:nvSpPr>
        <p:spPr>
          <a:xfrm>
            <a:off x="4444879" y="3859331"/>
            <a:ext cx="3313817" cy="1914784"/>
          </a:xfrm>
          <a:prstGeom prst="wedgeRoundRectCallout">
            <a:avLst>
              <a:gd name="adj1" fmla="val -33108"/>
              <a:gd name="adj2" fmla="val -68833"/>
              <a:gd name="adj3" fmla="val 16667"/>
            </a:avLst>
          </a:prstGeom>
          <a:noFill/>
          <a:ln w="28575" cap="flat" cmpd="sng" algn="ctr">
            <a:solidFill>
              <a:srgbClr val="4D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7381674" y="280768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00000"/>
                </a:solidFill>
              </a:rPr>
              <a:t>Tuple</a:t>
            </a:r>
            <a:r>
              <a:rPr lang="en-US" sz="1400" dirty="0" smtClean="0">
                <a:solidFill>
                  <a:srgbClr val="F00000"/>
                </a:solidFill>
              </a:rPr>
              <a:t> results</a:t>
            </a:r>
            <a:endParaRPr lang="en-US" sz="1400" dirty="0">
              <a:solidFill>
                <a:srgbClr val="F0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986745" y="3436304"/>
            <a:ext cx="108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bounds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Mid-Term Research Agenda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Two central themes in future work:</a:t>
            </a:r>
          </a:p>
          <a:p>
            <a:pPr lvl="1"/>
            <a:r>
              <a:rPr lang="en-US" dirty="0" smtClean="0"/>
              <a:t>Address limited expressiveness, features, and functionality</a:t>
            </a:r>
          </a:p>
          <a:p>
            <a:pPr lvl="2"/>
            <a:r>
              <a:rPr lang="en-US" dirty="0" smtClean="0"/>
              <a:t>Pulse: numerical aspects of QP, declarative specification of models</a:t>
            </a:r>
          </a:p>
          <a:p>
            <a:pPr lvl="1"/>
            <a:r>
              <a:rPr lang="en-US" dirty="0" smtClean="0"/>
              <a:t>Address scalability challenges:</a:t>
            </a:r>
          </a:p>
          <a:p>
            <a:pPr lvl="2"/>
            <a:r>
              <a:rPr lang="en-US" dirty="0" err="1" smtClean="0"/>
              <a:t>DBToaster</a:t>
            </a:r>
            <a:r>
              <a:rPr lang="en-US" dirty="0" smtClean="0"/>
              <a:t>: simpler systems, rapid prototyping for runtimes-per-app class</a:t>
            </a:r>
          </a:p>
          <a:p>
            <a:r>
              <a:rPr lang="en-US" dirty="0" smtClean="0"/>
              <a:t>Bridge research themes for large-scale numerical QP:</a:t>
            </a:r>
          </a:p>
          <a:p>
            <a:pPr lvl="1"/>
            <a:r>
              <a:rPr lang="en-US" dirty="0" smtClean="0"/>
              <a:t>Data management tools have very limited numerical expressiveness</a:t>
            </a:r>
          </a:p>
          <a:p>
            <a:pPr lvl="1"/>
            <a:r>
              <a:rPr lang="en-US" dirty="0" smtClean="0"/>
              <a:t>Apps: financial (</a:t>
            </a:r>
            <a:r>
              <a:rPr lang="en-US" dirty="0" err="1" smtClean="0"/>
              <a:t>algos</a:t>
            </a:r>
            <a:r>
              <a:rPr lang="en-US" dirty="0" smtClean="0"/>
              <a:t>), scientific (e.g. climate) simulation, services science, environment (e.g. carbon emissions) monitoring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243078" y="4217896"/>
            <a:ext cx="1652263" cy="125439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NumDB</a:t>
            </a:r>
            <a:r>
              <a:rPr lang="en-US" dirty="0" smtClean="0"/>
              <a:t>?”: a Numerical Analysis DBMS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5061921" cy="4334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How do we formalize richer mathematical expressions and programming constructs and their properties </a:t>
            </a:r>
            <a:r>
              <a:rPr lang="en-US" dirty="0" err="1" smtClean="0"/>
              <a:t>w.r.t</a:t>
            </a:r>
            <a:r>
              <a:rPr lang="en-US" dirty="0" smtClean="0"/>
              <a:t>. relational calculus?</a:t>
            </a:r>
          </a:p>
          <a:p>
            <a:pPr lvl="1"/>
            <a:r>
              <a:rPr lang="en-US" dirty="0" smtClean="0"/>
              <a:t>How do we combine symbolic and numerical processing of models, in addition to query processing?</a:t>
            </a:r>
          </a:p>
          <a:p>
            <a:pPr lvl="1"/>
            <a:r>
              <a:rPr lang="en-US" dirty="0" smtClean="0"/>
              <a:t>How can we leverage the abundance of tools that provide parts of the big picture to build a top-to-bottom system?</a:t>
            </a:r>
          </a:p>
        </p:txBody>
      </p:sp>
      <p:pic>
        <p:nvPicPr>
          <p:cNvPr id="6" name="Picture 5" descr="diffeq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18" y="2001918"/>
            <a:ext cx="3169961" cy="100862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5863433" y="5127331"/>
            <a:ext cx="862271" cy="815355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de-f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77" y="4338716"/>
            <a:ext cx="945411" cy="94541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5612597" y="3433898"/>
            <a:ext cx="1630477" cy="70559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7376208" y="4594212"/>
            <a:ext cx="411211" cy="548797"/>
            <a:chOff x="7384182" y="4798052"/>
            <a:chExt cx="575696" cy="768316"/>
          </a:xfrm>
        </p:grpSpPr>
        <p:sp>
          <p:nvSpPr>
            <p:cNvPr id="11" name="Left Bracket 10"/>
            <p:cNvSpPr/>
            <p:nvPr/>
          </p:nvSpPr>
          <p:spPr>
            <a:xfrm>
              <a:off x="7384182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flipH="1">
              <a:off x="7850135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Up-Down Arrow 14"/>
          <p:cNvSpPr/>
          <p:nvPr/>
        </p:nvSpPr>
        <p:spPr>
          <a:xfrm>
            <a:off x="6051576" y="4264935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3170170">
            <a:off x="6721338" y="4997493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18827336">
            <a:off x="6842384" y="3754380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37584" y="442173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0734" y="5989724"/>
            <a:ext cx="9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73868" y="5546288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Generator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20773" y="3252623"/>
            <a:ext cx="51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1" y="4800600"/>
          <a:ext cx="2566811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3728"/>
                <a:gridCol w="540771"/>
                <a:gridCol w="499957"/>
                <a:gridCol w="572050"/>
                <a:gridCol w="550305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11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120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-31900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6040436" cy="291806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461048" y="1981200"/>
          <a:ext cx="997152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971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4008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42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6844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3882" y="4223716"/>
            <a:ext cx="679801" cy="59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2319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7051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164" y="3677722"/>
            <a:ext cx="497363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Plan-based techniques:</a:t>
            </a:r>
          </a:p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Naïve: repeat the query on the whole input, whenever it changes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" y="49530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State-of-the-art: view maintenance and stream processing</a:t>
            </a:r>
          </a:p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191001" y="51078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30499" y="3283803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DBMS Apps in the 1960s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493403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Online transaction processing (OLTP)</a:t>
            </a:r>
          </a:p>
          <a:p>
            <a:pPr lvl="1"/>
            <a:r>
              <a:rPr lang="en-US" dirty="0" smtClean="0"/>
              <a:t>Transaction: unit of work, with ACID properties</a:t>
            </a:r>
          </a:p>
          <a:p>
            <a:pPr lvl="1"/>
            <a:r>
              <a:rPr lang="en-US" dirty="0" smtClean="0"/>
              <a:t>Applied in: banking, airlines, </a:t>
            </a:r>
            <a:r>
              <a:rPr lang="en-US" dirty="0" err="1" smtClean="0"/>
              <a:t>e</a:t>
            </a:r>
            <a:r>
              <a:rPr lang="en-US" dirty="0" smtClean="0"/>
              <a:t>-commerce, etc.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were the withdrawals I made from my checking account yesterday?</a:t>
            </a:r>
          </a:p>
          <a:p>
            <a:pPr lvl="2"/>
            <a:r>
              <a:rPr lang="en-US" dirty="0" smtClean="0"/>
              <a:t>what direct flights are available on March 15</a:t>
            </a:r>
            <a:r>
              <a:rPr lang="en-US" baseline="30000" dirty="0" smtClean="0"/>
              <a:t>th</a:t>
            </a:r>
            <a:r>
              <a:rPr lang="en-US" dirty="0" smtClean="0"/>
              <a:t> from New York to Rome?</a:t>
            </a:r>
          </a:p>
        </p:txBody>
      </p:sp>
      <p:pic>
        <p:nvPicPr>
          <p:cNvPr id="6" name="Picture 5" descr="boa-at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81" y="2033961"/>
            <a:ext cx="1768997" cy="2500377"/>
          </a:xfrm>
          <a:prstGeom prst="rect">
            <a:avLst/>
          </a:prstGeom>
        </p:spPr>
      </p:pic>
      <p:pic>
        <p:nvPicPr>
          <p:cNvPr id="7" name="Picture 6" descr="orbit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54" y="4196907"/>
            <a:ext cx="1977213" cy="199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39" name="Straight Connector 38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7" idx="0"/>
          </p:cNvCxnSpPr>
          <p:nvPr/>
        </p:nvCxnSpPr>
        <p:spPr>
          <a:xfrm rot="5400000">
            <a:off x="6946735" y="2749814"/>
            <a:ext cx="321307" cy="155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239000" y="1981200"/>
          <a:ext cx="1433070" cy="10388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3307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-14500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+(-5000+1500+15000)</a:t>
                      </a:r>
                    </a:p>
                    <a:p>
                      <a:r>
                        <a:rPr lang="en-US" sz="1400" dirty="0" smtClean="0"/>
                        <a:t>=</a:t>
                      </a:r>
                      <a:r>
                        <a:rPr lang="en-US" sz="1400" b="1" dirty="0" smtClean="0"/>
                        <a:t>3000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278837" y="3232218"/>
          <a:ext cx="71859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997428" y="3232218"/>
          <a:ext cx="667332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638800" y="2316137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6" name="Down Arrow 75"/>
          <p:cNvSpPr/>
          <p:nvPr/>
        </p:nvSpPr>
        <p:spPr>
          <a:xfrm>
            <a:off x="8031389" y="2392337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139340" y="2793843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7764488" y="2661857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3948" y="3194784"/>
            <a:ext cx="445853" cy="3876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458200" y="2699433"/>
            <a:ext cx="49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=1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5638800" y="5554656"/>
          <a:ext cx="1219200" cy="640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Left Arrow 83"/>
          <p:cNvSpPr/>
          <p:nvPr/>
        </p:nvSpPr>
        <p:spPr>
          <a:xfrm>
            <a:off x="6852860" y="5650125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8324075" y="3078962"/>
            <a:ext cx="374623" cy="279573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540373"/>
            <a:ext cx="694481" cy="69448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772954" y="18690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Window</a:t>
            </a:r>
            <a:endParaRPr lang="en-US">
              <a:latin typeface="Corbel"/>
              <a:cs typeface="Corbel"/>
            </a:endParaRPr>
          </a:p>
        </p:txBody>
      </p:sp>
      <p:cxnSp>
        <p:nvCxnSpPr>
          <p:cNvPr id="90" name="Straight Arrow Connector 89"/>
          <p:cNvCxnSpPr>
            <a:stCxn id="88" idx="2"/>
          </p:cNvCxnSpPr>
          <p:nvPr/>
        </p:nvCxnSpPr>
        <p:spPr>
          <a:xfrm rot="16200000" flipH="1">
            <a:off x="7891383" y="2609863"/>
            <a:ext cx="758320" cy="15423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diamond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514600"/>
            <a:ext cx="50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176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54949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4626" y="3083098"/>
            <a:ext cx="444497" cy="38765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39340" y="268147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324075" y="2960189"/>
            <a:ext cx="374623" cy="2503370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38800" y="4983252"/>
          <a:ext cx="1219200" cy="960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Vertical Text Placeholder 2"/>
          <p:cNvSpPr txBox="1">
            <a:spLocks/>
          </p:cNvSpPr>
          <p:nvPr/>
        </p:nvSpPr>
        <p:spPr bwMode="auto">
          <a:xfrm>
            <a:off x="284164" y="1981200"/>
            <a:ext cx="500876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Stream processing engines (SPEs)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Assumes append-only ordered inputs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Processes queries over </a:t>
            </a:r>
            <a:r>
              <a:rPr kumimoji="0" lang="en-US" sz="2200" b="1" i="1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of input data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 advance over the input stream, with results produced for each window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4594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5131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907268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38454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5256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5406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2208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86216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390828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299414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324075" y="3298235"/>
            <a:ext cx="374623" cy="216532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638800" y="4805739"/>
          <a:ext cx="1219200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64221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6959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2120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028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08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7234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035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0967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6" y="30124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04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185236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713901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317222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324075" y="3590599"/>
            <a:ext cx="374623" cy="1872959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638800" y="4709160"/>
          <a:ext cx="1219200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7872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5168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8147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949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1880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7" y="30215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95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736689" y="3729385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143877" y="3332137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10800000">
            <a:off x="7769025" y="3200151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523160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4051825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655146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324075" y="3937783"/>
            <a:ext cx="374623" cy="1525776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638800" y="4709160"/>
          <a:ext cx="1219200" cy="19202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  <a:p>
            <a:pPr lvl="1"/>
            <a:r>
              <a:rPr lang="en-US" dirty="0" smtClean="0"/>
              <a:t>Windows are specified per query operator, and maintained as data structures in each operator</a:t>
            </a:r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  <a:p>
            <a:pPr lvl="1"/>
            <a:r>
              <a:rPr lang="en-US" dirty="0" smtClean="0"/>
              <a:t>Windows are specified per query operator, and maintained as data structures in each operator</a:t>
            </a:r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9718" y="5404866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09179" y="5552842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78075" y="5256890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77536" y="5404866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10200" y="6477000"/>
            <a:ext cx="8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overlap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1" name="Shape 40"/>
          <p:cNvCxnSpPr>
            <a:stCxn id="34" idx="3"/>
          </p:cNvCxnSpPr>
          <p:nvPr/>
        </p:nvCxnSpPr>
        <p:spPr>
          <a:xfrm>
            <a:off x="5378848" y="5656220"/>
            <a:ext cx="259952" cy="820780"/>
          </a:xfrm>
          <a:prstGeom prst="bentConnector2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 1980s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354637" cy="388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Online analytical processing (OLAP)</a:t>
            </a:r>
          </a:p>
          <a:p>
            <a:pPr lvl="1"/>
            <a:r>
              <a:rPr lang="en-US" dirty="0" smtClean="0"/>
              <a:t>Analytical queries compute categorized statistics (i.e. aggregates)</a:t>
            </a:r>
          </a:p>
          <a:p>
            <a:pPr lvl="1"/>
            <a:r>
              <a:rPr lang="en-US" dirty="0" smtClean="0"/>
              <a:t>Used for business intelligence (sales, marketing, logistics, etc.)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is the total number of games consoles purchased by females between 19 and 45?</a:t>
            </a:r>
          </a:p>
          <a:p>
            <a:pPr lvl="2"/>
            <a:r>
              <a:rPr lang="en-US" dirty="0" smtClean="0"/>
              <a:t>what were the total sales of digital cameras in NY state in 2008 and 2009?</a:t>
            </a:r>
          </a:p>
          <a:p>
            <a:pPr lvl="2"/>
            <a:endParaRPr lang="en-US" dirty="0" smtClean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8" name="Donut 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</a:t>
            </a:r>
            <a:r>
              <a:rPr lang="en-US" smtClean="0"/>
              <a:t>intensive apps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52796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029200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15430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Windows do not decouple data scoping and data manipulation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Windows do not decouple data scoping and data manipulation</a:t>
            </a:r>
          </a:p>
          <a:p>
            <a:pPr lvl="2"/>
            <a:r>
              <a:rPr lang="en-US" dirty="0" smtClean="0"/>
              <a:t>No “state-of-the-world” queries</a:t>
            </a:r>
          </a:p>
          <a:p>
            <a:pPr lvl="2"/>
            <a:r>
              <a:rPr lang="en-US" dirty="0" smtClean="0"/>
              <a:t>No OLAP or nested aggregates</a:t>
            </a:r>
          </a:p>
          <a:p>
            <a:pPr lvl="1"/>
            <a:r>
              <a:rPr lang="en-US" dirty="0" smtClean="0"/>
              <a:t>For general processing, stream engines resort to repetition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220968" y="513905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24600" y="5999102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24600" y="5291458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24741" y="5680483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896100" y="5095240"/>
          <a:ext cx="1562100" cy="8773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3352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120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b="1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150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724400" y="5146146"/>
          <a:ext cx="1511300" cy="99081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28448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9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512002" y="476974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619953" y="531879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619812" y="491595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9953" y="5646391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6009961" y="4800600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319618" y="4534952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2225694" y="2082852"/>
            <a:ext cx="2117706" cy="4166438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92530" y="3801305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50" name="TextBox 49"/>
          <p:cNvSpPr txBox="1"/>
          <p:nvPr/>
        </p:nvSpPr>
        <p:spPr>
          <a:xfrm>
            <a:off x="2548150" y="3194682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49651" y="4313735"/>
            <a:ext cx="815351" cy="712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2706528" y="4467500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059107" y="3025792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2465774" y="3870116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221603" y="3366987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3081550" y="2187575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2395750" y="5159375"/>
          <a:ext cx="1730902" cy="92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225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30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303846" y="5153889"/>
          <a:ext cx="1800752" cy="10262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9243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4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275646" y="4466591"/>
            <a:ext cx="81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2254063" y="4276803"/>
            <a:ext cx="4634286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4728" y="2173069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Incremental view maintenance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3998" y="2187575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Stream processing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3276600"/>
            <a:ext cx="8001000" cy="1588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649" y="3652391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sum((B.price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endParaRPr lang="en-US" sz="16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* (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8049" y="4495800"/>
            <a:ext cx="212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Map </a:t>
            </a:r>
            <a:r>
              <a:rPr lang="en-US" b="1" dirty="0" err="1" smtClean="0">
                <a:solidFill>
                  <a:schemeClr val="accent1"/>
                </a:solidFill>
                <a:latin typeface="Corbel"/>
                <a:cs typeface="Corbel"/>
              </a:rPr>
              <a:t>datastructures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876800" y="4985267"/>
            <a:ext cx="696862" cy="27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5184" y="4955458"/>
            <a:ext cx="431245" cy="291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1449" y="4191000"/>
            <a:ext cx="427344" cy="342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003848" y="3477161"/>
          <a:ext cx="920952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209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14900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534924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b="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083802" y="53340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Our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Extremely efficient, lightweight incremental query evaluation</a:t>
            </a:r>
          </a:p>
          <a:p>
            <a:pPr lvl="1">
              <a:spcBef>
                <a:spcPts val="1000"/>
              </a:spcBef>
            </a:pPr>
            <a:r>
              <a:rPr lang="en-US" dirty="0" err="1" smtClean="0"/>
              <a:t>Datastructure</a:t>
            </a:r>
            <a:r>
              <a:rPr lang="en-US" dirty="0" smtClean="0"/>
              <a:t>-oriented, not operator-oriented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For many practical queries, we evaluate queries asymptotically faster than any non-incremental algorithm</a:t>
            </a:r>
            <a:endParaRPr lang="en-US" b="1" i="1" dirty="0" smtClean="0">
              <a:solidFill>
                <a:schemeClr val="accent1"/>
              </a:solidFill>
            </a:endParaRPr>
          </a:p>
          <a:p>
            <a:pPr lvl="2">
              <a:spcBef>
                <a:spcPts val="1000"/>
              </a:spcBef>
            </a:pPr>
            <a:r>
              <a:rPr lang="en-US" dirty="0" smtClean="0"/>
              <a:t>e.g. 2-way join &amp; aggregate query in linear time!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Embarrassingly parallelizable  </a:t>
            </a:r>
          </a:p>
          <a:p>
            <a:r>
              <a:rPr lang="en-US" dirty="0" smtClean="0"/>
              <a:t>Novel algorithm to compile SQL to this evaluation model</a:t>
            </a:r>
          </a:p>
          <a:p>
            <a:pPr lvl="1"/>
            <a:r>
              <a:rPr lang="en-US" dirty="0" smtClean="0"/>
              <a:t>extends the class of queries that can be processed incrementally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400800" y="2113020"/>
            <a:ext cx="2440936" cy="1925580"/>
          </a:xfrm>
          <a:prstGeom prst="ellipse">
            <a:avLst/>
          </a:prstGeom>
          <a:gradFill>
            <a:gsLst>
              <a:gs pos="0">
                <a:srgbClr val="A97407"/>
              </a:gs>
              <a:gs pos="100000">
                <a:srgbClr val="C0A1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979963" y="2330254"/>
            <a:ext cx="1697766" cy="1170312"/>
          </a:xfrm>
          <a:prstGeom prst="ellipse">
            <a:avLst/>
          </a:prstGeom>
          <a:gradFill>
            <a:gsLst>
              <a:gs pos="0">
                <a:srgbClr val="D58F07"/>
              </a:gs>
              <a:gs pos="100000">
                <a:srgbClr val="DEC0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 and background</a:t>
            </a:r>
          </a:p>
          <a:p>
            <a:r>
              <a:rPr lang="en-US" dirty="0" smtClean="0"/>
              <a:t>A simple intermediate language: M3 </a:t>
            </a:r>
          </a:p>
          <a:p>
            <a:pPr lvl="1"/>
            <a:r>
              <a:rPr lang="en-US" dirty="0" smtClean="0"/>
              <a:t>Can be evaluated in constant time </a:t>
            </a:r>
          </a:p>
          <a:p>
            <a:pPr lvl="1"/>
            <a:r>
              <a:rPr lang="en-US" dirty="0" smtClean="0"/>
              <a:t>Extremely parallelizable</a:t>
            </a:r>
          </a:p>
          <a:p>
            <a:r>
              <a:rPr lang="en-US" dirty="0" smtClean="0"/>
              <a:t>Compiling SQL aggregate queries to M3</a:t>
            </a:r>
          </a:p>
          <a:p>
            <a:pPr lvl="1"/>
            <a:r>
              <a:rPr lang="en-US" dirty="0" smtClean="0"/>
              <a:t>Aggressive recursive compilation</a:t>
            </a:r>
          </a:p>
          <a:p>
            <a:pPr lvl="1"/>
            <a:r>
              <a:rPr lang="en-US" dirty="0" smtClean="0"/>
              <a:t>Experimental evaluation against commercial DBMS</a:t>
            </a:r>
          </a:p>
          <a:p>
            <a:r>
              <a:rPr lang="en-US" dirty="0" smtClean="0"/>
              <a:t>Parallel evaluation of M3 programs</a:t>
            </a:r>
          </a:p>
          <a:p>
            <a:pPr lvl="1"/>
            <a:r>
              <a:rPr lang="en-US" dirty="0" smtClean="0"/>
              <a:t>Large-scale main-memory OLAP M3 runtime</a:t>
            </a:r>
          </a:p>
          <a:p>
            <a:r>
              <a:rPr lang="en-US" dirty="0" smtClean="0"/>
              <a:t>Next steps: bulk processing</a:t>
            </a:r>
          </a:p>
        </p:txBody>
      </p:sp>
      <p:sp>
        <p:nvSpPr>
          <p:cNvPr id="4" name="Oval 3"/>
          <p:cNvSpPr/>
          <p:nvPr/>
        </p:nvSpPr>
        <p:spPr>
          <a:xfrm>
            <a:off x="7496082" y="2450500"/>
            <a:ext cx="888240" cy="50204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13762" y="2487413"/>
            <a:ext cx="47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M3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929" y="294516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929" y="3505744"/>
            <a:ext cx="10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Cumulus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 Mid-2000</a:t>
            </a:r>
            <a:r>
              <a:rPr lang="en-US" sz="3000" dirty="0" smtClean="0"/>
              <a:t>s</a:t>
            </a:r>
            <a:endParaRPr lang="en-US" sz="3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049837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Data stream processing:</a:t>
            </a:r>
          </a:p>
          <a:p>
            <a:pPr lvl="1"/>
            <a:r>
              <a:rPr lang="en-US" dirty="0" smtClean="0"/>
              <a:t>Continuously arriving data, continuously evaluated queries</a:t>
            </a:r>
          </a:p>
          <a:p>
            <a:pPr lvl="1"/>
            <a:r>
              <a:rPr lang="en-US" dirty="0" smtClean="0"/>
              <a:t>Applications:</a:t>
            </a:r>
          </a:p>
          <a:p>
            <a:pPr lvl="2"/>
            <a:r>
              <a:rPr lang="en-US" dirty="0" smtClean="0"/>
              <a:t>Computer network monitoring</a:t>
            </a:r>
          </a:p>
          <a:p>
            <a:pPr lvl="2"/>
            <a:r>
              <a:rPr lang="en-US" dirty="0" smtClean="0"/>
              <a:t>Environmental monitoring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query:</a:t>
            </a:r>
          </a:p>
          <a:p>
            <a:pPr lvl="2"/>
            <a:r>
              <a:rPr lang="en-US" dirty="0" smtClean="0"/>
              <a:t>which weather stations detected wind gusts above 40 mph and 20 mph in the last 2 hours?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99369" y="3624978"/>
            <a:ext cx="3068657" cy="26769"/>
          </a:xfrm>
          <a:prstGeom prst="line">
            <a:avLst/>
          </a:prstGeom>
          <a:ln w="381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6554787" y="3760426"/>
            <a:ext cx="693737" cy="381000"/>
          </a:xfrm>
          <a:prstGeom prst="can">
            <a:avLst>
              <a:gd name="adj" fmla="val 19306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867400" y="2614250"/>
            <a:ext cx="2281237" cy="7461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14950" y="2779350"/>
            <a:ext cx="792163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Notched Right Arrow 11"/>
          <p:cNvSpPr/>
          <p:nvPr/>
        </p:nvSpPr>
        <p:spPr>
          <a:xfrm>
            <a:off x="8153400" y="2787288"/>
            <a:ext cx="509587" cy="40798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Curved Up Arrow 12"/>
          <p:cNvSpPr>
            <a:spLocks noChangeArrowheads="1"/>
          </p:cNvSpPr>
          <p:nvPr/>
        </p:nvSpPr>
        <p:spPr bwMode="auto">
          <a:xfrm>
            <a:off x="6605587" y="3436575"/>
            <a:ext cx="595312" cy="247650"/>
          </a:xfrm>
          <a:prstGeom prst="curvedUpArrow">
            <a:avLst>
              <a:gd name="adj1" fmla="val 25023"/>
              <a:gd name="adj2" fmla="val 66274"/>
              <a:gd name="adj3" fmla="val 25000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81600" y="2388825"/>
            <a:ext cx="755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Data stream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943600" y="2576150"/>
            <a:ext cx="2081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Continuous queries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7637" y="3803287"/>
            <a:ext cx="814387" cy="3063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Calibri" charset="0"/>
              </a:rPr>
              <a:t>Storage</a:t>
            </a:r>
            <a:endParaRPr lang="en-US" sz="1400" dirty="0">
              <a:solidFill>
                <a:srgbClr val="7F7F7F"/>
              </a:solidFill>
              <a:latin typeface="Calibri" charset="0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5895974" y="2017350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charset="0"/>
              </a:rPr>
              <a:t>Data stream management system (DSMS)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03180" y="3962400"/>
            <a:ext cx="165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Straight-through processing architecture</a:t>
            </a:r>
            <a:endParaRPr lang="en-US" sz="1200" dirty="0">
              <a:latin typeface="Corbel"/>
              <a:cs typeface="Corbel"/>
            </a:endParaRPr>
          </a:p>
        </p:txBody>
      </p:sp>
      <p:grpSp>
        <p:nvGrpSpPr>
          <p:cNvPr id="28" name="Group 35"/>
          <p:cNvGrpSpPr>
            <a:grpSpLocks/>
          </p:cNvGrpSpPr>
          <p:nvPr/>
        </p:nvGrpSpPr>
        <p:grpSpPr bwMode="auto">
          <a:xfrm>
            <a:off x="6300787" y="2880950"/>
            <a:ext cx="1587500" cy="379412"/>
            <a:chOff x="1447800" y="6173680"/>
            <a:chExt cx="1630533" cy="389877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1649767" y="6173680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0" name="Rounded Rectangle 29"/>
            <p:cNvSpPr>
              <a:spLocks noChangeArrowheads="1"/>
            </p:cNvSpPr>
            <p:nvPr/>
          </p:nvSpPr>
          <p:spPr bwMode="auto">
            <a:xfrm>
              <a:off x="1651986" y="641115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2058880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2400554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3" name="Straight Connector 32"/>
            <p:cNvCxnSpPr>
              <a:endCxn id="29" idx="1"/>
            </p:cNvCxnSpPr>
            <p:nvPr/>
          </p:nvCxnSpPr>
          <p:spPr>
            <a:xfrm>
              <a:off x="1447800" y="624871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47800" y="647709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0" idx="3"/>
              <a:endCxn id="31" idx="1"/>
            </p:cNvCxnSpPr>
            <p:nvPr/>
          </p:nvCxnSpPr>
          <p:spPr>
            <a:xfrm flipV="1">
              <a:off x="1879891" y="6377590"/>
              <a:ext cx="179359" cy="10929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3"/>
              <a:endCxn id="31" idx="1"/>
            </p:cNvCxnSpPr>
            <p:nvPr/>
          </p:nvCxnSpPr>
          <p:spPr>
            <a:xfrm>
              <a:off x="1878261" y="6250350"/>
              <a:ext cx="180989" cy="12724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2733428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8" name="Straight Connector 37"/>
            <p:cNvCxnSpPr>
              <a:stCxn id="31" idx="3"/>
              <a:endCxn id="32" idx="1"/>
            </p:cNvCxnSpPr>
            <p:nvPr/>
          </p:nvCxnSpPr>
          <p:spPr>
            <a:xfrm>
              <a:off x="2287524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2" idx="3"/>
              <a:endCxn id="37" idx="1"/>
            </p:cNvCxnSpPr>
            <p:nvPr/>
          </p:nvCxnSpPr>
          <p:spPr>
            <a:xfrm>
              <a:off x="2629936" y="6377590"/>
              <a:ext cx="102724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965826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614504" y="332895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Memory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8392" y="36367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900987" y="2347550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Windowed </a:t>
            </a:r>
            <a:r>
              <a:rPr lang="en-US" sz="1200" dirty="0" smtClean="0">
                <a:latin typeface="Calibri" charset="0"/>
              </a:rPr>
              <a:t>results</a:t>
            </a:r>
            <a:endParaRPr lang="en-US" sz="1200" dirty="0">
              <a:latin typeface="Calibri" charset="0"/>
            </a:endParaRPr>
          </a:p>
        </p:txBody>
      </p:sp>
      <p:grpSp>
        <p:nvGrpSpPr>
          <p:cNvPr id="45" name="Group 131"/>
          <p:cNvGrpSpPr/>
          <p:nvPr/>
        </p:nvGrpSpPr>
        <p:grpSpPr>
          <a:xfrm>
            <a:off x="5410200" y="4572000"/>
            <a:ext cx="3156334" cy="1911232"/>
            <a:chOff x="338979" y="1828800"/>
            <a:chExt cx="4609540" cy="2791181"/>
          </a:xfrm>
        </p:grpSpPr>
        <p:pic>
          <p:nvPicPr>
            <p:cNvPr id="46" name="Picture 45" descr="app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979" y="1828800"/>
              <a:ext cx="4609540" cy="2791181"/>
            </a:xfrm>
            <a:prstGeom prst="rect">
              <a:avLst/>
            </a:prstGeom>
          </p:spPr>
        </p:pic>
        <p:pic>
          <p:nvPicPr>
            <p:cNvPr id="47" name="Picture 46" descr="weather-sensor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799" y="3790804"/>
              <a:ext cx="624156" cy="401243"/>
            </a:xfrm>
            <a:prstGeom prst="rect">
              <a:avLst/>
            </a:prstGeom>
          </p:spPr>
        </p:pic>
        <p:pic>
          <p:nvPicPr>
            <p:cNvPr id="48" name="Picture 47" descr="wind_sens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979" y="2209800"/>
              <a:ext cx="393458" cy="438363"/>
            </a:xfrm>
            <a:prstGeom prst="rect">
              <a:avLst/>
            </a:prstGeom>
          </p:spPr>
        </p:pic>
        <p:grpSp>
          <p:nvGrpSpPr>
            <p:cNvPr id="49" name="Group 35"/>
            <p:cNvGrpSpPr/>
            <p:nvPr/>
          </p:nvGrpSpPr>
          <p:grpSpPr>
            <a:xfrm>
              <a:off x="643778" y="2590800"/>
              <a:ext cx="148915" cy="473978"/>
              <a:chOff x="2546379" y="5547070"/>
              <a:chExt cx="156011" cy="496564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3166256" y="3354544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39"/>
            <p:cNvGrpSpPr/>
            <p:nvPr/>
          </p:nvGrpSpPr>
          <p:grpSpPr>
            <a:xfrm>
              <a:off x="796178" y="2971800"/>
              <a:ext cx="148915" cy="473978"/>
              <a:chOff x="2546379" y="5547070"/>
              <a:chExt cx="156011" cy="49656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42"/>
            <p:cNvGrpSpPr/>
            <p:nvPr/>
          </p:nvGrpSpPr>
          <p:grpSpPr>
            <a:xfrm>
              <a:off x="3234578" y="2286000"/>
              <a:ext cx="148915" cy="473978"/>
              <a:chOff x="2546379" y="5547070"/>
              <a:chExt cx="156011" cy="496564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178" y="3048000"/>
              <a:ext cx="403113" cy="510146"/>
            </a:xfrm>
            <a:prstGeom prst="rect">
              <a:avLst/>
            </a:prstGeom>
          </p:spPr>
        </p:pic>
        <p:pic>
          <p:nvPicPr>
            <p:cNvPr id="54" name="Picture 53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78" y="2057400"/>
              <a:ext cx="403113" cy="510146"/>
            </a:xfrm>
            <a:prstGeom prst="rect">
              <a:avLst/>
            </a:prstGeom>
          </p:spPr>
        </p:pic>
        <p:pic>
          <p:nvPicPr>
            <p:cNvPr id="55" name="Picture 54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3378" y="2971800"/>
              <a:ext cx="295957" cy="645725"/>
            </a:xfrm>
            <a:prstGeom prst="rect">
              <a:avLst/>
            </a:prstGeom>
          </p:spPr>
        </p:pic>
        <p:pic>
          <p:nvPicPr>
            <p:cNvPr id="56" name="Picture 55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03167" y="3349892"/>
              <a:ext cx="295957" cy="645725"/>
            </a:xfrm>
            <a:prstGeom prst="rect">
              <a:avLst/>
            </a:prstGeom>
          </p:spPr>
        </p:pic>
        <p:sp>
          <p:nvSpPr>
            <p:cNvPr id="57" name="Rounded Rectangle 56"/>
            <p:cNvSpPr/>
            <p:nvPr/>
          </p:nvSpPr>
          <p:spPr>
            <a:xfrm>
              <a:off x="1209487" y="2961910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441167" y="3019498"/>
              <a:ext cx="519689" cy="366448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817342" y="2159777"/>
              <a:ext cx="468862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788072" y="2997395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01779" y="2013193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422065" y="2370344"/>
              <a:ext cx="373111" cy="6662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8" idx="1"/>
            </p:cNvCxnSpPr>
            <p:nvPr/>
          </p:nvCxnSpPr>
          <p:spPr>
            <a:xfrm flipV="1">
              <a:off x="1593079" y="3202722"/>
              <a:ext cx="848088" cy="1425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58" idx="0"/>
            </p:cNvCxnSpPr>
            <p:nvPr/>
          </p:nvCxnSpPr>
          <p:spPr>
            <a:xfrm rot="16200000" flipH="1">
              <a:off x="2312823" y="2631309"/>
              <a:ext cx="397870" cy="37850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96178" y="2819400"/>
              <a:ext cx="404204" cy="16434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82315" y="3318688"/>
              <a:ext cx="219869" cy="793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2908301" y="2775189"/>
              <a:ext cx="293705" cy="19661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0" idx="1"/>
              <a:endCxn id="58" idx="3"/>
            </p:cNvCxnSpPr>
            <p:nvPr/>
          </p:nvCxnSpPr>
          <p:spPr>
            <a:xfrm rot="10800000">
              <a:off x="2960856" y="3202722"/>
              <a:ext cx="827216" cy="917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58" idx="2"/>
            </p:cNvCxnSpPr>
            <p:nvPr/>
          </p:nvCxnSpPr>
          <p:spPr>
            <a:xfrm rot="10800000">
              <a:off x="2701012" y="3385947"/>
              <a:ext cx="459132" cy="45024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1861549" y="3730311"/>
              <a:ext cx="725375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2301564" y="3717875"/>
              <a:ext cx="160459" cy="1360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helical_gears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984" y="3047418"/>
              <a:ext cx="445597" cy="307674"/>
            </a:xfrm>
            <a:prstGeom prst="rect">
              <a:avLst/>
            </a:prstGeom>
          </p:spPr>
        </p:pic>
        <p:sp>
          <p:nvSpPr>
            <p:cNvPr id="73" name="Oval 72"/>
            <p:cNvSpPr/>
            <p:nvPr/>
          </p:nvSpPr>
          <p:spPr>
            <a:xfrm>
              <a:off x="2415267" y="27050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67667" y="28574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3063148" y="2817343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554315" y="236844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692992" y="329151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974679" y="324384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234698" y="32005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789405" y="347353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984420" y="36642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44438" y="3209177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idx="1"/>
          </p:nvPr>
        </p:nvSpPr>
        <p:spPr>
          <a:xfrm>
            <a:off x="4993742" y="1828800"/>
            <a:ext cx="3921658" cy="1261418"/>
          </a:xfrm>
        </p:spPr>
        <p:txBody>
          <a:bodyPr>
            <a:normAutofit fontScale="92500"/>
          </a:bodyPr>
          <a:lstStyle/>
          <a:p>
            <a:pPr>
              <a:spcBef>
                <a:spcPts val="400"/>
              </a:spcBef>
            </a:pPr>
            <a:r>
              <a:rPr lang="en-US" dirty="0" smtClean="0"/>
              <a:t>Trigger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Slice update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Arithmetic map expressions</a:t>
            </a:r>
          </a:p>
          <a:p>
            <a:pPr>
              <a:spcBef>
                <a:spcPts val="400"/>
              </a:spcBef>
            </a:pPr>
            <a:endParaRPr lang="en-US" dirty="0" smtClean="0"/>
          </a:p>
          <a:p>
            <a:pPr>
              <a:spcBef>
                <a:spcPts val="4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634489"/>
            <a:ext cx="3483518" cy="1762914"/>
          </a:xfrm>
          <a:prstGeom prst="rect">
            <a:avLst/>
          </a:prstGeom>
        </p:spPr>
      </p:pic>
      <p:pic>
        <p:nvPicPr>
          <p:cNvPr id="10" name="Picture 9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2" y="4740862"/>
            <a:ext cx="3330534" cy="9602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10800000">
            <a:off x="237346" y="4519230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3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163" y="2007541"/>
            <a:ext cx="5863646" cy="22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idx="1"/>
          </p:nvPr>
        </p:nvSpPr>
        <p:spPr>
          <a:xfrm>
            <a:off x="4993742" y="1828800"/>
            <a:ext cx="3921658" cy="1261418"/>
          </a:xfrm>
        </p:spPr>
        <p:txBody>
          <a:bodyPr>
            <a:normAutofit fontScale="92500"/>
          </a:bodyPr>
          <a:lstStyle/>
          <a:p>
            <a:pPr>
              <a:spcBef>
                <a:spcPts val="400"/>
              </a:spcBef>
            </a:pPr>
            <a:r>
              <a:rPr lang="en-US" dirty="0" smtClean="0"/>
              <a:t>Trigger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Slice update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Arithmetic map expressions</a:t>
            </a:r>
          </a:p>
          <a:p>
            <a:pPr>
              <a:spcBef>
                <a:spcPts val="400"/>
              </a:spcBef>
            </a:pPr>
            <a:endParaRPr lang="en-US" dirty="0" smtClean="0"/>
          </a:p>
          <a:p>
            <a:pPr>
              <a:spcBef>
                <a:spcPts val="4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634489"/>
            <a:ext cx="3483518" cy="1762914"/>
          </a:xfrm>
          <a:prstGeom prst="rect">
            <a:avLst/>
          </a:prstGeom>
        </p:spPr>
      </p:pic>
      <p:pic>
        <p:nvPicPr>
          <p:cNvPr id="10" name="Picture 9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2" y="4740862"/>
            <a:ext cx="3330534" cy="9602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10800000">
            <a:off x="237346" y="4519230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984625" y="5701153"/>
            <a:ext cx="2000250" cy="49009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8400" y="5410200"/>
            <a:ext cx="2548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Auxiliary maps: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q1: # customers per nation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q2: # customer, nation pairs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rbel"/>
              <a:cs typeface="Corbel"/>
            </a:endParaRPr>
          </a:p>
        </p:txBody>
      </p:sp>
      <p:pic>
        <p:nvPicPr>
          <p:cNvPr id="13" name="Picture 12" descr="m3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163" y="2012950"/>
            <a:ext cx="5863646" cy="22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797300" y="3200400"/>
            <a:ext cx="2108200" cy="482600"/>
          </a:xfrm>
          <a:prstGeom prst="roundRect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23" name="Vertical Text Placeholder 22"/>
          <p:cNvSpPr>
            <a:spLocks noGrp="1"/>
          </p:cNvSpPr>
          <p:nvPr>
            <p:ph type="body" orient="vert" idx="1"/>
          </p:nvPr>
        </p:nvSpPr>
        <p:spPr>
          <a:xfrm>
            <a:off x="152400" y="3810000"/>
            <a:ext cx="8859837" cy="281940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No operators, only map updates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Constant time expressions (RHS), i.e. maintain each aggregate value in constant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Other structural characteristics:</a:t>
            </a:r>
          </a:p>
          <a:p>
            <a:pPr lvl="1"/>
            <a:r>
              <a:rPr lang="en-US" dirty="0" smtClean="0"/>
              <a:t>Topologically sorted </a:t>
            </a:r>
            <a:r>
              <a:rPr lang="en-US" dirty="0" err="1" smtClean="0"/>
              <a:t>w.r.t</a:t>
            </a:r>
            <a:r>
              <a:rPr lang="en-US" dirty="0" smtClean="0"/>
              <a:t> map updates (statements use “old” data)</a:t>
            </a:r>
          </a:p>
          <a:p>
            <a:pPr lvl="1"/>
            <a:r>
              <a:rPr lang="en-US" dirty="0" smtClean="0"/>
              <a:t>“Atomic” triggers</a:t>
            </a:r>
          </a:p>
          <a:p>
            <a:endParaRPr lang="en-US" dirty="0"/>
          </a:p>
        </p:txBody>
      </p:sp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2" y="1904999"/>
            <a:ext cx="3483518" cy="176291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5400000">
            <a:off x="4464962" y="2792543"/>
            <a:ext cx="1625869" cy="3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m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3" y="1904998"/>
            <a:ext cx="4560612" cy="177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orbel" charset="0"/>
              </a:rPr>
              <a:t>Query Compilation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291" y="2074528"/>
            <a:ext cx="8186109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compiles SQL group-by aggregate queries</a:t>
            </a:r>
          </a:p>
          <a:p>
            <a:pPr lvl="1" eaLnBrk="1" hangingPunct="1"/>
            <a:r>
              <a:rPr lang="en-US" sz="1800" dirty="0" smtClean="0"/>
              <a:t>Queries specified on an arbitrary database as with views</a:t>
            </a:r>
          </a:p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uses </a:t>
            </a:r>
            <a:r>
              <a:rPr lang="en-US" sz="2000" b="1" i="1" dirty="0" smtClean="0"/>
              <a:t>aggressive </a:t>
            </a:r>
            <a:r>
              <a:rPr lang="en-US" sz="2000" b="1" i="1" dirty="0"/>
              <a:t>recursive</a:t>
            </a:r>
            <a:r>
              <a:rPr lang="en-US" sz="2000" b="1" i="1" dirty="0" smtClean="0"/>
              <a:t> compilation</a:t>
            </a:r>
          </a:p>
          <a:p>
            <a:pPr lvl="1" eaLnBrk="1" hangingPunct="1"/>
            <a:r>
              <a:rPr lang="en-US" sz="1946" dirty="0"/>
              <a:t>Compute deltas of queries as in incremental view maintenance.</a:t>
            </a:r>
          </a:p>
          <a:p>
            <a:pPr lvl="1" eaLnBrk="1" hangingPunct="1"/>
            <a:r>
              <a:rPr lang="en-US" sz="1946" dirty="0"/>
              <a:t>But: the delta is again a query: so maintain its view incrementally by delta processing.</a:t>
            </a:r>
          </a:p>
          <a:p>
            <a:pPr lvl="1" eaLnBrk="1" hangingPunct="1"/>
            <a:r>
              <a:rPr lang="en-US" sz="1946" dirty="0"/>
              <a:t>Maintain the delta to the delta incrementally, etc</a:t>
            </a:r>
            <a:r>
              <a:rPr lang="en-US" sz="1946" dirty="0" smtClean="0"/>
              <a:t>.</a:t>
            </a:r>
          </a:p>
          <a:p>
            <a:pPr lvl="1" eaLnBrk="1" hangingPunct="1"/>
            <a:r>
              <a:rPr lang="en-US" sz="1950" dirty="0" smtClean="0"/>
              <a:t>Delta processing rules are an analogy to differentials in calculus, but applied to relational calculus.</a:t>
            </a:r>
          </a:p>
          <a:p>
            <a:pPr lvl="1" eaLnBrk="1" hangingPunct="1"/>
            <a:endParaRPr lang="en-US" sz="1950" dirty="0" smtClean="0"/>
          </a:p>
          <a:p>
            <a:pPr eaLnBrk="1" hangingPunct="1"/>
            <a:r>
              <a:rPr lang="en-US" sz="1600" dirty="0" smtClean="0"/>
              <a:t>Related work: System R [Chamberlin et al. ‘81], Genesis [</a:t>
            </a:r>
            <a:r>
              <a:rPr lang="en-US" sz="1600" dirty="0" err="1" smtClean="0"/>
              <a:t>Batory</a:t>
            </a:r>
            <a:r>
              <a:rPr lang="en-US" sz="1600" dirty="0" smtClean="0"/>
              <a:t> et al. ‘88]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114800" y="4950361"/>
            <a:ext cx="4406900" cy="1450439"/>
          </a:xfrm>
          <a:prstGeom prst="roundRect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4950361"/>
            <a:ext cx="4501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select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sum((A.price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* (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;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sum(LI.P</a:t>
            </a:r>
            <a:r>
              <a:rPr lang="en-US" dirty="0"/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Order O, </a:t>
            </a:r>
            <a:r>
              <a:rPr lang="en-US" dirty="0" err="1"/>
              <a:t>LineItem</a:t>
            </a:r>
            <a:r>
              <a:rPr lang="en-US" dirty="0"/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  <a:r>
              <a:rPr lang="en-US"/>
              <a:t>,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 xXCH)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>
                <a:solidFill>
                  <a:srgbClr val="CCC5BE"/>
                </a:solidFill>
              </a:rPr>
              <a:t>q</a:t>
            </a:r>
            <a:r>
              <a:rPr lang="en-US" dirty="0">
                <a:solidFill>
                  <a:srgbClr val="CCC5BE"/>
                </a:solidFill>
              </a:rPr>
              <a:t>[] = select </a:t>
            </a:r>
            <a:r>
              <a:rPr lang="en-US" dirty="0" err="1">
                <a:solidFill>
                  <a:srgbClr val="CCC5BE"/>
                </a:solidFill>
              </a:rPr>
              <a:t>sum(LI.P</a:t>
            </a:r>
            <a:r>
              <a:rPr lang="en-US" dirty="0">
                <a:solidFill>
                  <a:srgbClr val="CCC5BE"/>
                </a:solidFill>
              </a:rPr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from Order O, </a:t>
            </a:r>
            <a:r>
              <a:rPr lang="en-US" dirty="0" err="1">
                <a:solidFill>
                  <a:srgbClr val="CCC5BE"/>
                </a:solidFill>
              </a:rPr>
              <a:t>LineItem</a:t>
            </a:r>
            <a:r>
              <a:rPr lang="en-US" dirty="0">
                <a:solidFill>
                  <a:srgbClr val="CCC5BE"/>
                </a:solidFill>
              </a:rPr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O(xOK</a:t>
            </a:r>
            <a:r>
              <a:rPr lang="en-US" dirty="0"/>
              <a:t>, </a:t>
            </a:r>
            <a:r>
              <a:rPr lang="en-US" dirty="0" err="1"/>
              <a:t>xCK</a:t>
            </a:r>
            <a:r>
              <a:rPr lang="en-US" dirty="0"/>
              <a:t>, </a:t>
            </a:r>
            <a:r>
              <a:rPr lang="en-US" dirty="0" err="1"/>
              <a:t>xD</a:t>
            </a:r>
            <a:r>
              <a:rPr lang="en-US" dirty="0"/>
              <a:t>, </a:t>
            </a:r>
            <a:r>
              <a:rPr lang="en-US" dirty="0" err="1"/>
              <a:t>xXCH</a:t>
            </a:r>
            <a:r>
              <a:rPr lang="en-US" dirty="0"/>
              <a:t>) </a:t>
            </a:r>
            <a:r>
              <a:rPr lang="en-US" dirty="0" err="1"/>
              <a:t>q</a:t>
            </a:r>
            <a:r>
              <a:rPr lang="en-US" dirty="0"/>
              <a:t>[] += </a:t>
            </a:r>
            <a:r>
              <a:rPr lang="en-US" dirty="0" err="1"/>
              <a:t>xXCH</a:t>
            </a:r>
            <a:r>
              <a:rPr lang="en-US" dirty="0"/>
              <a:t> *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sum(LI.P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 err="1"/>
              <a:t>LineItem</a:t>
            </a:r>
            <a:r>
              <a:rPr lang="en-US" dirty="0"/>
              <a:t> LI      </a:t>
            </a:r>
            <a:r>
              <a:rPr lang="en-US" dirty="0" err="1"/>
              <a:t>qO[xOK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 </a:t>
            </a:r>
            <a:r>
              <a:rPr lang="en-US" dirty="0" err="1"/>
              <a:t>xOK</a:t>
            </a:r>
            <a:r>
              <a:rPr lang="en-US" dirty="0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LI(yOK</a:t>
            </a:r>
            <a:r>
              <a:rPr lang="en-US" dirty="0"/>
              <a:t>, </a:t>
            </a:r>
            <a:r>
              <a:rPr lang="en-US" dirty="0" err="1"/>
              <a:t>yPK</a:t>
            </a:r>
            <a:r>
              <a:rPr lang="en-US" dirty="0"/>
              <a:t>, </a:t>
            </a:r>
            <a:r>
              <a:rPr lang="en-US" dirty="0" err="1"/>
              <a:t>yP</a:t>
            </a:r>
            <a:r>
              <a:rPr lang="en-US" dirty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</p:txBody>
      </p:sp>
      <p:sp>
        <p:nvSpPr>
          <p:cNvPr id="36868" name="AutoShape 4"/>
          <p:cNvSpPr>
            <a:spLocks/>
          </p:cNvSpPr>
          <p:nvPr/>
        </p:nvSpPr>
        <p:spPr bwMode="auto">
          <a:xfrm>
            <a:off x="4419600" y="40386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smtClean="0"/>
              <a:t>High-frequenc</a:t>
            </a:r>
            <a:r>
              <a:rPr lang="en-US" i="1" smtClean="0"/>
              <a:t>y</a:t>
            </a:r>
            <a:r>
              <a:rPr lang="en-US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2530574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37055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NITE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183000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2531230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37075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FBCO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186400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1000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Multiply 15"/>
          <p:cNvSpPr/>
          <p:nvPr/>
        </p:nvSpPr>
        <p:spPr>
          <a:xfrm>
            <a:off x="2793575" y="5363834"/>
            <a:ext cx="3358814" cy="399894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                 foreach xOK: qO[xOK] 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foreach xOK: qO[xOK]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</a:t>
            </a:r>
            <a:r>
              <a:rPr lang="en-US">
                <a:solidFill>
                  <a:schemeClr val="folHlink"/>
                </a:solidFill>
              </a:rPr>
              <a:t>foreach xOK:</a:t>
            </a:r>
            <a:r>
              <a:rPr lang="en-US"/>
              <a:t> qO[</a:t>
            </a:r>
            <a:r>
              <a:rPr lang="en-US">
                <a:solidFill>
                  <a:schemeClr val="folHlink"/>
                </a:solidFill>
              </a:rPr>
              <a:t>xOK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yP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yOK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/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yP * O.XCH)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              qLI[yOK]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  <p:sp>
        <p:nvSpPr>
          <p:cNvPr id="45060" name="AutoShape 4"/>
          <p:cNvSpPr>
            <a:spLocks/>
          </p:cNvSpPr>
          <p:nvPr/>
        </p:nvSpPr>
        <p:spPr bwMode="auto">
          <a:xfrm>
            <a:off x="5029200" y="46482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foreach yOK: qLI[yOK]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    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</a:t>
            </a:r>
            <a:r>
              <a:rPr lang="en-US">
                <a:solidFill>
                  <a:schemeClr val="folHlink"/>
                </a:solidFill>
              </a:rPr>
              <a:t>foreach yOK:</a:t>
            </a:r>
            <a:r>
              <a:rPr lang="en-US"/>
              <a:t> qLI[</a:t>
            </a:r>
            <a:r>
              <a:rPr lang="en-US">
                <a:solidFill>
                  <a:schemeClr val="folHlink"/>
                </a:solidFill>
              </a:rPr>
              <a:t>yOK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            xXCH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  yOK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sum(LI.P</a:t>
            </a:r>
            <a:r>
              <a:rPr lang="en-US" dirty="0"/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Order O, </a:t>
            </a:r>
            <a:r>
              <a:rPr lang="en-US" dirty="0" err="1"/>
              <a:t>LineItem</a:t>
            </a:r>
            <a:r>
              <a:rPr lang="en-US" dirty="0"/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O(xOK</a:t>
            </a:r>
            <a:r>
              <a:rPr lang="en-US" dirty="0"/>
              <a:t>, </a:t>
            </a:r>
            <a:r>
              <a:rPr lang="en-US" dirty="0" err="1"/>
              <a:t>xCK</a:t>
            </a:r>
            <a:r>
              <a:rPr lang="en-US" dirty="0"/>
              <a:t>, </a:t>
            </a:r>
            <a:r>
              <a:rPr lang="en-US" dirty="0" err="1"/>
              <a:t>xD</a:t>
            </a:r>
            <a:r>
              <a:rPr lang="en-US" dirty="0"/>
              <a:t>, </a:t>
            </a:r>
            <a:r>
              <a:rPr lang="en-US" dirty="0" err="1"/>
              <a:t>xXCH</a:t>
            </a:r>
            <a:r>
              <a:rPr lang="en-US" dirty="0"/>
              <a:t>) </a:t>
            </a:r>
            <a:r>
              <a:rPr lang="en-US" dirty="0" err="1"/>
              <a:t>q</a:t>
            </a:r>
            <a:r>
              <a:rPr lang="en-US" dirty="0"/>
              <a:t>[] += </a:t>
            </a:r>
            <a:r>
              <a:rPr lang="en-US" dirty="0" err="1"/>
              <a:t>xXCH</a:t>
            </a:r>
            <a:r>
              <a:rPr lang="en-US" dirty="0"/>
              <a:t> * </a:t>
            </a:r>
            <a:r>
              <a:rPr lang="en-US" dirty="0" err="1"/>
              <a:t>qO[xOK</a:t>
            </a:r>
            <a:r>
              <a:rPr lang="en-US" dirty="0"/>
              <a:t>];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LI(yOK</a:t>
            </a:r>
            <a:r>
              <a:rPr lang="en-US" dirty="0"/>
              <a:t>, </a:t>
            </a:r>
            <a:r>
              <a:rPr lang="en-US" dirty="0" err="1"/>
              <a:t>yPK</a:t>
            </a:r>
            <a:r>
              <a:rPr lang="en-US" dirty="0"/>
              <a:t>, </a:t>
            </a:r>
            <a:r>
              <a:rPr lang="en-US" dirty="0" err="1"/>
              <a:t>yP</a:t>
            </a:r>
            <a:r>
              <a:rPr lang="en-US" dirty="0"/>
              <a:t>)      </a:t>
            </a:r>
            <a:r>
              <a:rPr lang="en-US" dirty="0" err="1"/>
              <a:t>qO[yOK</a:t>
            </a:r>
            <a:r>
              <a:rPr lang="en-US" dirty="0"/>
              <a:t>] += </a:t>
            </a:r>
            <a:r>
              <a:rPr lang="en-US" dirty="0" err="1"/>
              <a:t>yP</a:t>
            </a:r>
            <a:r>
              <a:rPr lang="en-US" dirty="0"/>
              <a:t>;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LI(yOK</a:t>
            </a:r>
            <a:r>
              <a:rPr lang="en-US" dirty="0"/>
              <a:t>, </a:t>
            </a:r>
            <a:r>
              <a:rPr lang="en-US" dirty="0" err="1"/>
              <a:t>yPK</a:t>
            </a:r>
            <a:r>
              <a:rPr lang="en-US" dirty="0"/>
              <a:t>, </a:t>
            </a:r>
            <a:r>
              <a:rPr lang="en-US" dirty="0" err="1"/>
              <a:t>yP</a:t>
            </a:r>
            <a:r>
              <a:rPr lang="en-US" dirty="0"/>
              <a:t>)      </a:t>
            </a:r>
            <a:r>
              <a:rPr lang="en-US" dirty="0" err="1"/>
              <a:t>q</a:t>
            </a:r>
            <a:r>
              <a:rPr lang="en-US" dirty="0"/>
              <a:t>[] += </a:t>
            </a:r>
            <a:r>
              <a:rPr lang="en-US" dirty="0" err="1"/>
              <a:t>yP</a:t>
            </a:r>
            <a:r>
              <a:rPr lang="en-US" dirty="0"/>
              <a:t> * </a:t>
            </a:r>
            <a:r>
              <a:rPr lang="en-US" dirty="0" err="1"/>
              <a:t>qLI[yOK</a:t>
            </a:r>
            <a:r>
              <a:rPr lang="en-US" dirty="0"/>
              <a:t>];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O(xOK</a:t>
            </a:r>
            <a:r>
              <a:rPr lang="en-US" dirty="0"/>
              <a:t>, </a:t>
            </a:r>
            <a:r>
              <a:rPr lang="en-US" dirty="0" err="1"/>
              <a:t>xCK</a:t>
            </a:r>
            <a:r>
              <a:rPr lang="en-US" dirty="0"/>
              <a:t>, </a:t>
            </a:r>
            <a:r>
              <a:rPr lang="en-US" dirty="0" err="1"/>
              <a:t>xD</a:t>
            </a:r>
            <a:r>
              <a:rPr lang="en-US" dirty="0"/>
              <a:t>, </a:t>
            </a:r>
            <a:r>
              <a:rPr lang="en-US" dirty="0" err="1"/>
              <a:t>xXCH</a:t>
            </a:r>
            <a:r>
              <a:rPr lang="en-US" dirty="0"/>
              <a:t>) </a:t>
            </a:r>
            <a:r>
              <a:rPr lang="en-US" dirty="0" err="1"/>
              <a:t>qLI[xOK</a:t>
            </a:r>
            <a:r>
              <a:rPr lang="en-US" dirty="0"/>
              <a:t>] += </a:t>
            </a:r>
            <a:r>
              <a:rPr lang="en-US" dirty="0" err="1"/>
              <a:t>xXCH</a:t>
            </a:r>
            <a:r>
              <a:rPr lang="en-US" dirty="0"/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b="0" dirty="0">
                <a:latin typeface="Calibri" charset="0"/>
              </a:rPr>
              <a:t>The triggers for incrementally maintaining all the maps run in constant time!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Compilation Algorithm</a:t>
            </a:r>
            <a:endParaRPr lang="en-US" dirty="0"/>
          </a:p>
        </p:txBody>
      </p:sp>
      <p:sp>
        <p:nvSpPr>
          <p:cNvPr id="15" name="Rectangle 3"/>
          <p:cNvSpPr txBox="1">
            <a:spLocks/>
          </p:cNvSpPr>
          <p:nvPr/>
        </p:nvSpPr>
        <p:spPr bwMode="auto">
          <a:xfrm>
            <a:off x="381000" y="2133600"/>
            <a:ext cx="4191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Given a query Q,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Compute delta of Q for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tuple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insertion/deletion.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Simplify delta query.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Extract aggregate queries.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Recursively compile extracted aggregate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subqueries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133600"/>
            <a:ext cx="408305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Aggregate Queries</a:t>
            </a:r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49643" y="2133600"/>
            <a:ext cx="857094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avg(b0.p * b0.v) from B b0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0.25 * (select sum(b1.v) from B b1) &gt;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(select sum(b2.v) from B b2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 where b2.p &gt; b0.p);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B(xp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xv):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sum_p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then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+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&lt;=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>
                <a:tab pos="12065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-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&lt;=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&gt;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 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0.25 * xv – (if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xv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xv else 0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228600" y="57150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228600" y="35814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</a:t>
            </a:r>
            <a:r>
              <a:rPr lang="en-US" dirty="0" smtClean="0"/>
              <a:t>-Memory Stream Engine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>
          <a:xfrm>
            <a:off x="284164" y="4650154"/>
            <a:ext cx="3662606" cy="1496646"/>
          </a:xfrm>
        </p:spPr>
        <p:txBody>
          <a:bodyPr/>
          <a:lstStyle/>
          <a:p>
            <a:r>
              <a:rPr lang="en-US" dirty="0" err="1" smtClean="0"/>
              <a:t>QPs</a:t>
            </a:r>
            <a:r>
              <a:rPr lang="en-US" dirty="0" smtClean="0"/>
              <a:t> as shared libraries</a:t>
            </a:r>
          </a:p>
          <a:p>
            <a:r>
              <a:rPr lang="en-US" dirty="0" smtClean="0"/>
              <a:t>Queries run in the same process space as app</a:t>
            </a:r>
            <a:endParaRPr lang="en-US" dirty="0"/>
          </a:p>
        </p:txBody>
      </p:sp>
      <p:pic>
        <p:nvPicPr>
          <p:cNvPr id="67589" name="Picture 7" descr="dbt-arch-embedd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160" y="1975563"/>
            <a:ext cx="3838784" cy="24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8" descr="dbt-arch-standalon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8915" y="1832831"/>
            <a:ext cx="4755085" cy="26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rot="5400000" flipH="1" flipV="1">
            <a:off x="1975464" y="4233880"/>
            <a:ext cx="4621984" cy="35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Vertical Text Placeholder 9"/>
          <p:cNvSpPr txBox="1">
            <a:spLocks/>
          </p:cNvSpPr>
          <p:nvPr/>
        </p:nvSpPr>
        <p:spPr bwMode="auto">
          <a:xfrm>
            <a:off x="4559185" y="4626708"/>
            <a:ext cx="4194046" cy="149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JIT compilation of queries with LLVM</a:t>
            </a: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Protocol compiler based on Thrift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Experiments: QP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4362" y="1825823"/>
            <a:ext cx="609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Workload: </a:t>
            </a:r>
            <a:r>
              <a:rPr lang="en-US" sz="1400" dirty="0" err="1" smtClean="0">
                <a:latin typeface="Corbel"/>
                <a:cs typeface="Corbel"/>
              </a:rPr>
              <a:t>i</a:t>
            </a:r>
            <a:r>
              <a:rPr lang="en-US" sz="1400" dirty="0" smtClean="0">
                <a:latin typeface="Corbel"/>
                <a:cs typeface="Corbel"/>
              </a:rPr>
              <a:t>) order book queries: </a:t>
            </a:r>
            <a:r>
              <a:rPr lang="en-US" sz="1400" dirty="0" err="1" smtClean="0">
                <a:latin typeface="Corbel"/>
                <a:cs typeface="Corbel"/>
              </a:rPr>
              <a:t>vwap</a:t>
            </a:r>
            <a:r>
              <a:rPr lang="en-US" sz="1400" dirty="0" smtClean="0">
                <a:latin typeface="Corbel"/>
                <a:cs typeface="Corbel"/>
              </a:rPr>
              <a:t>, ax, ps. ii) TPC-H: query3, query11, query17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85" y="2419036"/>
            <a:ext cx="267208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Datasets: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NASDAQ ITCH, Dec 08-Feb 09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TPC-H, scale factor 1</a:t>
            </a:r>
          </a:p>
          <a:p>
            <a:endParaRPr lang="en-US" sz="1400" dirty="0" smtClean="0">
              <a:latin typeface="Corbel"/>
              <a:cs typeface="Corbel"/>
            </a:endParaRPr>
          </a:p>
          <a:p>
            <a:r>
              <a:rPr lang="en-US" sz="1400" dirty="0" smtClean="0">
                <a:latin typeface="Corbel"/>
                <a:cs typeface="Corbel"/>
              </a:rPr>
              <a:t>Takeaways: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1-2 orders of magnitude speedup on order book queries</a:t>
            </a: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2.5-4 orders of magnitude speedup on TPC-H</a:t>
            </a: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Order book queries have a more complex nesting structure</a:t>
            </a:r>
          </a:p>
          <a:p>
            <a:pPr>
              <a:buFont typeface="Arial"/>
              <a:buChar char="•"/>
            </a:pPr>
            <a:endParaRPr lang="en-US" sz="1400" dirty="0">
              <a:latin typeface="Corbel"/>
              <a:cs typeface="Corbel"/>
            </a:endParaRPr>
          </a:p>
        </p:txBody>
      </p:sp>
      <p:pic>
        <p:nvPicPr>
          <p:cNvPr id="8" name="Picture 7" descr="dbtoaster-qp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38400" y="1676400"/>
            <a:ext cx="6861735" cy="530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Experiments: </a:t>
            </a:r>
            <a:r>
              <a:rPr lang="en-US" smtClean="0"/>
              <a:t>DBMS comparison</a:t>
            </a:r>
            <a:endParaRPr lang="en-US" dirty="0" smtClean="0"/>
          </a:p>
        </p:txBody>
      </p:sp>
      <p:pic>
        <p:nvPicPr>
          <p:cNvPr id="70659" name="Picture 3" descr="dbcomp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7920" y="2435231"/>
            <a:ext cx="5718230" cy="389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0716" y="1943700"/>
            <a:ext cx="849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r>
              <a:rPr lang="en-US" dirty="0" smtClean="0">
                <a:latin typeface="Corbel"/>
                <a:cs typeface="Corbel"/>
              </a:rPr>
              <a:t> vs. commercial DBMS (‘X’) that supports incremental view maintenance: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5507" y="2480290"/>
            <a:ext cx="8234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alibri"/>
                <a:cs typeface="Calibri"/>
              </a:rPr>
              <a:t>DBToaster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00" y="2539816"/>
            <a:ext cx="27383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views: incremental view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repeat: from-scratch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supports maintenance of only two queries incrementally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err="1" smtClean="0">
                <a:solidFill>
                  <a:prstClr val="black"/>
                </a:solidFill>
                <a:latin typeface="Corbel"/>
                <a:cs typeface="Corbel"/>
              </a:rPr>
              <a:t>DBToaster</a:t>
            </a: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 yields 2.5-4 orders of magnitude speedup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Compilation: Takeaways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 uses </a:t>
            </a:r>
            <a:r>
              <a:rPr lang="en-US" b="1" i="1" dirty="0" smtClean="0"/>
              <a:t>aggressive recursive compilation</a:t>
            </a:r>
          </a:p>
          <a:p>
            <a:pPr lvl="1"/>
            <a:r>
              <a:rPr lang="en-US" dirty="0" err="1" smtClean="0"/>
              <a:t>Datastructure</a:t>
            </a:r>
            <a:r>
              <a:rPr lang="en-US" dirty="0" smtClean="0"/>
              <a:t>-oriented query evaluation</a:t>
            </a:r>
          </a:p>
          <a:p>
            <a:pPr lvl="1"/>
            <a:r>
              <a:rPr lang="en-US" dirty="0" smtClean="0"/>
              <a:t>Supports incremental computation of nested aggregate queries</a:t>
            </a:r>
          </a:p>
          <a:p>
            <a:pPr lvl="0"/>
            <a:r>
              <a:rPr lang="en-US" dirty="0" err="1" smtClean="0">
                <a:solidFill>
                  <a:prstClr val="black"/>
                </a:solidFill>
              </a:rPr>
              <a:t>DBToaster</a:t>
            </a:r>
            <a:r>
              <a:rPr lang="en-US" dirty="0" smtClean="0">
                <a:solidFill>
                  <a:prstClr val="black"/>
                </a:solidFill>
              </a:rPr>
              <a:t> yields 2.5-4 orders of magnitude speedup over a commercial DBMS ‘X’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Now we’ll see added benefits of </a:t>
            </a:r>
            <a:r>
              <a:rPr lang="en-US" dirty="0" err="1" smtClean="0">
                <a:solidFill>
                  <a:prstClr val="black"/>
                </a:solidFill>
              </a:rPr>
              <a:t>datastructure</a:t>
            </a:r>
            <a:r>
              <a:rPr lang="en-US" dirty="0" smtClean="0">
                <a:solidFill>
                  <a:prstClr val="black"/>
                </a:solidFill>
              </a:rPr>
              <a:t>-based evaluation…</a:t>
            </a:r>
          </a:p>
          <a:p>
            <a:endParaRPr lang="en-US" b="1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083228" cy="198120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cloud DBMS work targets similar functionality, except the real-time updates aspect</a:t>
            </a:r>
          </a:p>
          <a:p>
            <a:pPr lvl="1"/>
            <a:endParaRPr lang="en-US" dirty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9" name="Donut 8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1000" y="4419600"/>
            <a:ext cx="4986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s</a:t>
            </a:r>
            <a:r>
              <a:rPr lang="en-US" sz="1600" b="1" dirty="0" smtClean="0">
                <a:latin typeface="Courier New"/>
                <a:cs typeface="Courier New"/>
              </a:rPr>
              <a:t>elect	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month(o.date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			</a:t>
            </a:r>
            <a:r>
              <a:rPr lang="en-US" sz="16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from		customers </a:t>
            </a:r>
            <a:r>
              <a:rPr lang="en-US" sz="1600" b="1" dirty="0" err="1" smtClean="0">
                <a:latin typeface="Courier New"/>
                <a:cs typeface="Courier New"/>
              </a:rPr>
              <a:t>c</a:t>
            </a:r>
            <a:r>
              <a:rPr lang="en-US" sz="1600" b="1" dirty="0" smtClean="0">
                <a:latin typeface="Courier New"/>
                <a:cs typeface="Courier New"/>
              </a:rPr>
              <a:t>, orders </a:t>
            </a:r>
            <a:r>
              <a:rPr lang="en-US" sz="1600" b="1" dirty="0" err="1" smtClean="0">
                <a:latin typeface="Courier New"/>
                <a:cs typeface="Courier New"/>
              </a:rPr>
              <a:t>o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w</a:t>
            </a:r>
            <a:r>
              <a:rPr lang="en-US" sz="1600" b="1" dirty="0" smtClean="0">
                <a:latin typeface="Courier New"/>
                <a:cs typeface="Courier New"/>
              </a:rPr>
              <a:t>here	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 = </a:t>
            </a:r>
            <a:r>
              <a:rPr lang="en-US" sz="1600" b="1" dirty="0" err="1" smtClean="0">
                <a:latin typeface="Courier New"/>
                <a:cs typeface="Courier New"/>
              </a:rPr>
              <a:t>o.customer_id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group by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month(o.date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278437" cy="4343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cloud DBMS work targets similar functionality, except the real-time updates aspect</a:t>
            </a:r>
          </a:p>
          <a:p>
            <a:r>
              <a:rPr lang="en-US" dirty="0" smtClean="0"/>
              <a:t>Continuous OLAP maintains subset of cube entries</a:t>
            </a:r>
          </a:p>
          <a:p>
            <a:pPr lvl="1"/>
            <a:r>
              <a:rPr lang="en-US" dirty="0" smtClean="0"/>
              <a:t>We’ll use </a:t>
            </a:r>
            <a:r>
              <a:rPr lang="en-US" dirty="0" err="1" smtClean="0"/>
              <a:t>DBToaster</a:t>
            </a:r>
            <a:r>
              <a:rPr lang="en-US" dirty="0" smtClean="0"/>
              <a:t> to compile aggregate queries for entries, sharing maps</a:t>
            </a:r>
          </a:p>
          <a:p>
            <a:pPr lvl="1"/>
            <a:r>
              <a:rPr lang="en-US" dirty="0" smtClean="0"/>
              <a:t>Scalability challenges:</a:t>
            </a:r>
          </a:p>
          <a:p>
            <a:pPr lvl="2"/>
            <a:r>
              <a:rPr lang="en-US" dirty="0" smtClean="0"/>
              <a:t>Large # of dimensions &amp; labels, large maps</a:t>
            </a:r>
          </a:p>
          <a:p>
            <a:pPr lvl="2"/>
            <a:r>
              <a:rPr lang="en-US" dirty="0" smtClean="0"/>
              <a:t>High-throughput parallel M3 processing</a:t>
            </a:r>
          </a:p>
          <a:p>
            <a:pPr lvl="2"/>
            <a:r>
              <a:rPr lang="en-US" dirty="0" smtClean="0"/>
              <a:t>Responsiveness under heavy update rates</a:t>
            </a:r>
          </a:p>
          <a:p>
            <a:pPr lvl="1"/>
            <a:endParaRPr lang="en-US" dirty="0"/>
          </a:p>
        </p:txBody>
      </p:sp>
      <p:pic>
        <p:nvPicPr>
          <p:cNvPr id="4" name="Picture 3" descr="datacube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7800" y="2226499"/>
            <a:ext cx="3657600" cy="303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Cumulus: a Distributed M3 Engine</a:t>
            </a:r>
            <a:endParaRPr lang="en-US" sz="3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4572000"/>
            <a:ext cx="8534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Cumulus is a distributed shared-nothing interpreter for running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DBToaster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code, used for an online main-memory OLAP system.</a:t>
            </a:r>
          </a:p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Exploits that M3 programs admit embarrassingly parallel evaluation</a:t>
            </a:r>
          </a:p>
          <a:p>
            <a:pPr marL="914400" marR="0" lvl="1" indent="-45720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4F45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Each map value requires only a constant amount of work to update!</a:t>
            </a:r>
          </a:p>
          <a:p>
            <a:pPr marL="914400" marR="0" lvl="1" indent="-45720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Tx/>
              <a:buChar char="•"/>
              <a:tabLst/>
              <a:defRPr/>
            </a:pPr>
            <a:r>
              <a:rPr lang="en-US" sz="2000" dirty="0" smtClean="0">
                <a:solidFill>
                  <a:srgbClr val="594F45"/>
                </a:solidFill>
                <a:latin typeface="Corbel"/>
                <a:cs typeface="Corbel"/>
              </a:rPr>
              <a:t>Insight: evaluate M3 programs in terms of multidimensional map slices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4F45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5" name="Picture 28"/>
          <p:cNvPicPr>
            <a:picLocks noChangeAspect="1" noChangeArrowheads="1"/>
          </p:cNvPicPr>
          <p:nvPr/>
        </p:nvPicPr>
        <p:blipFill>
          <a:blip r:embed="rId2"/>
          <a:srcRect b="7879"/>
          <a:stretch>
            <a:fillRect/>
          </a:stretch>
        </p:blipFill>
        <p:spPr bwMode="auto">
          <a:xfrm>
            <a:off x="1981200" y="1828800"/>
            <a:ext cx="4648200" cy="2695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2666441" y="4451601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673099" y="4892264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69347" y="5344218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8225" y="4022765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7910" y="4093171"/>
            <a:ext cx="1571589" cy="15349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M3 Programs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124" y="2819400"/>
            <a:ext cx="3975476" cy="2794000"/>
          </a:xfrm>
        </p:spPr>
        <p:txBody>
          <a:bodyPr/>
          <a:lstStyle/>
          <a:p>
            <a:r>
              <a:rPr lang="en-US" dirty="0" smtClean="0"/>
              <a:t>Maintaining individual aggregates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pSp>
        <p:nvGrpSpPr>
          <p:cNvPr id="26" name="Group 61"/>
          <p:cNvGrpSpPr/>
          <p:nvPr/>
        </p:nvGrpSpPr>
        <p:grpSpPr>
          <a:xfrm>
            <a:off x="4648200" y="3403600"/>
            <a:ext cx="4394563" cy="1420593"/>
            <a:chOff x="3965227" y="2895600"/>
            <a:chExt cx="4950173" cy="1600200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7" y="3543300"/>
              <a:ext cx="6858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7" y="3543300"/>
              <a:ext cx="6096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7" y="3543300"/>
              <a:ext cx="5334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6627" y="3124200"/>
              <a:ext cx="6858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65227" y="3319463"/>
              <a:ext cx="68103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Update</a:t>
              </a:r>
            </a:p>
            <a:p>
              <a:r>
                <a:rPr lang="en-US" sz="120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5079652" y="3124200"/>
              <a:ext cx="6381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530627" y="4025900"/>
              <a:ext cx="504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622827" y="3319463"/>
              <a:ext cx="5095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Map</a:t>
              </a:r>
            </a:p>
            <a:p>
              <a:pPr algn="ctr"/>
              <a:r>
                <a:rPr lang="en-US" sz="120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727227" y="4114800"/>
              <a:ext cx="167252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fetch(dest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xfers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7" y="3543300"/>
              <a:ext cx="4572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7" y="4038600"/>
              <a:ext cx="1749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push(dest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entries)</a:t>
              </a:r>
              <a:endParaRPr lang="en-US" sz="1200" dirty="0"/>
            </a:p>
          </p:txBody>
        </p:sp>
        <p:grpSp>
          <p:nvGrpSpPr>
            <p:cNvPr id="27" name="Group 44"/>
            <p:cNvGrpSpPr/>
            <p:nvPr/>
          </p:nvGrpSpPr>
          <p:grpSpPr>
            <a:xfrm>
              <a:off x="5128721" y="3392622"/>
              <a:ext cx="467370" cy="433986"/>
              <a:chOff x="3733800" y="5105400"/>
              <a:chExt cx="1066800" cy="9906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0" idx="7"/>
                <a:endCxn id="33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3" idx="7"/>
                <a:endCxn id="31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5"/>
                <a:endCxn id="34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0" idx="5"/>
                <a:endCxn id="32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>
              <a:off x="5794027" y="3323037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794027" y="3369473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94027" y="3276600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5"/>
            <p:cNvSpPr txBox="1">
              <a:spLocks noChangeArrowheads="1"/>
            </p:cNvSpPr>
            <p:nvPr/>
          </p:nvSpPr>
          <p:spPr bwMode="auto">
            <a:xfrm>
              <a:off x="5938681" y="2895600"/>
              <a:ext cx="198894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put(dest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stmt, barrier)</a:t>
              </a:r>
              <a:endParaRPr lang="en-US" sz="1200" dirty="0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794027" y="3419078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72356" y="4143073"/>
          <a:ext cx="1432198" cy="1409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6099"/>
                <a:gridCol w="716099"/>
              </a:tblGrid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nation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2743810" y="406068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2743810" y="4511057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43810" y="495242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743810" y="5389186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4852004" y="2819400"/>
            <a:ext cx="3390672" cy="137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5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Message flow &amp; types</a:t>
            </a:r>
          </a:p>
          <a:p>
            <a:endParaRPr lang="en-US" dirty="0"/>
          </a:p>
        </p:txBody>
      </p:sp>
      <p:pic>
        <p:nvPicPr>
          <p:cNvPr id="61" name="Picture 60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1" y="5770718"/>
            <a:ext cx="810409" cy="672639"/>
          </a:xfrm>
          <a:prstGeom prst="rect">
            <a:avLst/>
          </a:prstGeom>
        </p:spPr>
      </p:pic>
      <p:pic>
        <p:nvPicPr>
          <p:cNvPr id="64" name="Picture 63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5974284"/>
            <a:ext cx="526285" cy="436816"/>
          </a:xfrm>
          <a:prstGeom prst="rect">
            <a:avLst/>
          </a:prstGeom>
        </p:spPr>
      </p:pic>
      <p:pic>
        <p:nvPicPr>
          <p:cNvPr id="65" name="Picture 64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74284"/>
            <a:ext cx="526285" cy="436816"/>
          </a:xfrm>
          <a:prstGeom prst="rect">
            <a:avLst/>
          </a:prstGeom>
        </p:spPr>
      </p:pic>
      <p:pic>
        <p:nvPicPr>
          <p:cNvPr id="66" name="Picture 65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974284"/>
            <a:ext cx="526285" cy="436816"/>
          </a:xfrm>
          <a:prstGeom prst="rect">
            <a:avLst/>
          </a:prstGeom>
        </p:spPr>
      </p:pic>
      <p:pic>
        <p:nvPicPr>
          <p:cNvPr id="67" name="Picture 66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5974284"/>
            <a:ext cx="526285" cy="436816"/>
          </a:xfrm>
          <a:prstGeom prst="rect">
            <a:avLst/>
          </a:prstGeom>
        </p:spPr>
      </p:pic>
      <p:cxnSp>
        <p:nvCxnSpPr>
          <p:cNvPr id="69" name="Elbow Connector 68"/>
          <p:cNvCxnSpPr>
            <a:endCxn id="65" idx="0"/>
          </p:cNvCxnSpPr>
          <p:nvPr/>
        </p:nvCxnSpPr>
        <p:spPr>
          <a:xfrm rot="5400000">
            <a:off x="1678889" y="4986732"/>
            <a:ext cx="1781606" cy="193498"/>
          </a:xfrm>
          <a:prstGeom prst="bentConnector3">
            <a:avLst>
              <a:gd name="adj1" fmla="val -2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reeform 75"/>
          <p:cNvSpPr/>
          <p:nvPr/>
        </p:nvSpPr>
        <p:spPr>
          <a:xfrm>
            <a:off x="2560893" y="4642320"/>
            <a:ext cx="551737" cy="1363792"/>
          </a:xfrm>
          <a:custGeom>
            <a:avLst/>
            <a:gdLst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20820 w 562147"/>
              <a:gd name="connsiteY2" fmla="*/ 1249275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6277 w 562147"/>
              <a:gd name="connsiteY2" fmla="*/ 1218591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51737"/>
              <a:gd name="connsiteY0" fmla="*/ 0 h 1363792"/>
              <a:gd name="connsiteX1" fmla="*/ 0 w 551737"/>
              <a:gd name="connsiteY1" fmla="*/ 0 h 1363792"/>
              <a:gd name="connsiteX2" fmla="*/ 6277 w 551737"/>
              <a:gd name="connsiteY2" fmla="*/ 1218591 h 1363792"/>
              <a:gd name="connsiteX3" fmla="*/ 550607 w 551737"/>
              <a:gd name="connsiteY3" fmla="*/ 1213464 h 1363792"/>
              <a:gd name="connsiteX4" fmla="*/ 551737 w 551737"/>
              <a:gd name="connsiteY4" fmla="*/ 1363792 h 136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737" h="1363792">
                <a:moveTo>
                  <a:pt x="93691" y="0"/>
                </a:moveTo>
                <a:lnTo>
                  <a:pt x="0" y="0"/>
                </a:lnTo>
                <a:cubicBezTo>
                  <a:pt x="2092" y="406197"/>
                  <a:pt x="4185" y="812394"/>
                  <a:pt x="6277" y="1218591"/>
                </a:cubicBezTo>
                <a:lnTo>
                  <a:pt x="550607" y="1213464"/>
                </a:lnTo>
                <a:cubicBezTo>
                  <a:pt x="550984" y="1263573"/>
                  <a:pt x="551360" y="1313683"/>
                  <a:pt x="551737" y="13637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hape 77"/>
          <p:cNvCxnSpPr>
            <a:stCxn id="58" idx="3"/>
            <a:endCxn id="67" idx="0"/>
          </p:cNvCxnSpPr>
          <p:nvPr/>
        </p:nvCxnSpPr>
        <p:spPr>
          <a:xfrm>
            <a:off x="4267200" y="5087371"/>
            <a:ext cx="186943" cy="88691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66" idx="0"/>
          </p:cNvCxnSpPr>
          <p:nvPr/>
        </p:nvCxnSpPr>
        <p:spPr>
          <a:xfrm rot="16200000" flipH="1">
            <a:off x="3678581" y="5859121"/>
            <a:ext cx="227531" cy="2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1" idx="0"/>
          </p:cNvCxnSpPr>
          <p:nvPr/>
        </p:nvCxnSpPr>
        <p:spPr>
          <a:xfrm rot="16200000" flipV="1">
            <a:off x="1115977" y="5691698"/>
            <a:ext cx="128978" cy="29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m3stm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58766" y="1905000"/>
            <a:ext cx="7070834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3522" y="4572000"/>
            <a:ext cx="3187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N1: m1[UK,FR,DE… (Europe)]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m2[car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183558"/>
            <a:ext cx="2422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Map partitions in a cluster: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6266" y="2133600"/>
            <a:ext cx="55219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on insert </a:t>
            </a:r>
            <a:r>
              <a:rPr lang="en-US" sz="14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4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</a:t>
            </a:r>
            <a:r>
              <a:rPr lang="en-US" sz="1400" b="1" dirty="0" err="1" smtClean="0">
                <a:latin typeface="Courier New"/>
                <a:cs typeface="Courier New"/>
              </a:rPr>
              <a:t>foreach</a:t>
            </a:r>
            <a:r>
              <a:rPr lang="en-US" sz="1400" b="1" dirty="0" smtClean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nk</a:t>
            </a:r>
            <a:r>
              <a:rPr lang="en-US" sz="14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m1[nk] += </a:t>
            </a:r>
            <a:r>
              <a:rPr lang="en-US" sz="1400" b="1" dirty="0" err="1" smtClean="0">
                <a:latin typeface="Courier New"/>
                <a:cs typeface="Courier New"/>
              </a:rPr>
              <a:t>retailprice</a:t>
            </a:r>
            <a:r>
              <a:rPr lang="en-US" sz="1400" b="1" dirty="0" smtClean="0">
                <a:latin typeface="Courier New"/>
                <a:cs typeface="Courier New"/>
              </a:rPr>
              <a:t> * 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2133600"/>
            <a:ext cx="2257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rbel"/>
                <a:cs typeface="Corbel"/>
              </a:rPr>
              <a:t>DBToaster</a:t>
            </a:r>
            <a:r>
              <a:rPr lang="en-US" sz="16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3630191" y="5532152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4041863" y="5120480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5174828" y="5532152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4041863" y="5943826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4341321" y="4907556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4341321" y="4907557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24042" y="4911569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68679" y="5734915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68679" y="4911569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24042" y="5734915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22215" y="493636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36061" y="4936363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3004" y="5759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36061" y="57593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29868" y="452211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N2: m1[US,Canada,…(Americas)]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3400" y="55626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N3: m1[China,India,…(Asia)]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m2[bike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62600" y="5486400"/>
            <a:ext cx="341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N4: m1[Egypt,Kenya,…(Africa)]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m3[car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42043" y="6324600"/>
            <a:ext cx="72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Corbel"/>
                <a:cs typeface="Corbel"/>
              </a:rPr>
              <a:t>Fetch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069866" y="4617657"/>
            <a:ext cx="160051" cy="24540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067300" y="4953000"/>
            <a:ext cx="160051" cy="24540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94443" y="6324600"/>
            <a:ext cx="72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Corbel"/>
                <a:cs typeface="Corbel"/>
              </a:rPr>
              <a:t>Fetch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303355" y="4627217"/>
            <a:ext cx="626993" cy="220870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5289275" y="4947478"/>
            <a:ext cx="626993" cy="220870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53000" y="5410200"/>
            <a:ext cx="922958" cy="22542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949964" y="5870578"/>
            <a:ext cx="549688" cy="22542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04526" y="5940422"/>
            <a:ext cx="658481" cy="306388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104526" y="5635622"/>
            <a:ext cx="658481" cy="612776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955171" y="5460370"/>
            <a:ext cx="917576" cy="658481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104528" y="5332410"/>
            <a:ext cx="867274" cy="3032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084718" y="5332410"/>
            <a:ext cx="887084" cy="6080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2080962" y="5355972"/>
            <a:ext cx="914402" cy="867277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79"/>
          <p:cNvCxnSpPr/>
          <p:nvPr/>
        </p:nvCxnSpPr>
        <p:spPr>
          <a:xfrm flipV="1">
            <a:off x="2104528" y="6246810"/>
            <a:ext cx="658479" cy="1590"/>
          </a:xfrm>
          <a:prstGeom prst="bentConnector3">
            <a:avLst>
              <a:gd name="adj1" fmla="val 48714"/>
            </a:avLst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084718" y="5330822"/>
            <a:ext cx="867274" cy="158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78998" y="4617658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PUSH(N1,N1,m2[21,Europe]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PUSH(N1,N2,m2[21,Americas]=&gt;N2)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PUSH(N1,N3,m2[21,Asia]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PUSH(N1,N4,m2[21,Africa]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PUSH(N4,N1,m3[21,Europe]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PUSH(N4,N2,m3[21,Americas]=&gt;N2)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PUSH(N4,N3,m3[21,Asia]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PUSH(N4,N4,m3[21,Africa]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08763" y="4273153"/>
            <a:ext cx="122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Node messages: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5069866" y="4820289"/>
            <a:ext cx="1026134" cy="208911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5069866" y="5125089"/>
            <a:ext cx="1026134" cy="208911"/>
          </a:xfrm>
          <a:prstGeom prst="round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681155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18559" y="4583668"/>
            <a:ext cx="9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rbel"/>
                <a:cs typeface="Corbel"/>
              </a:rPr>
              <a:t>N1 push</a:t>
            </a:r>
            <a:endParaRPr lang="en-US" dirty="0">
              <a:solidFill>
                <a:schemeClr val="accent4"/>
              </a:solidFill>
              <a:latin typeface="Corbel"/>
              <a:cs typeface="Corbe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95517" y="6324600"/>
            <a:ext cx="96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Corbel"/>
                <a:cs typeface="Corbel"/>
              </a:rPr>
              <a:t>N4 push</a:t>
            </a:r>
            <a:endParaRPr lang="en-US" dirty="0">
              <a:solidFill>
                <a:srgbClr val="3366FF"/>
              </a:solidFill>
              <a:latin typeface="Corbel"/>
              <a:cs typeface="Corbe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08019" y="4620674"/>
            <a:ext cx="148005" cy="713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8808019" y="5410200"/>
            <a:ext cx="148005" cy="713326"/>
          </a:xfrm>
          <a:prstGeom prst="round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04526" y="5940422"/>
            <a:ext cx="658481" cy="306388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104526" y="5635622"/>
            <a:ext cx="658481" cy="612776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955171" y="5460370"/>
            <a:ext cx="917576" cy="658481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104528" y="5332410"/>
            <a:ext cx="867274" cy="3032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084718" y="5332410"/>
            <a:ext cx="887084" cy="6080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2080962" y="5355972"/>
            <a:ext cx="914402" cy="867277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79"/>
          <p:cNvCxnSpPr/>
          <p:nvPr/>
        </p:nvCxnSpPr>
        <p:spPr>
          <a:xfrm flipV="1">
            <a:off x="2104528" y="6246810"/>
            <a:ext cx="658479" cy="1590"/>
          </a:xfrm>
          <a:prstGeom prst="bentConnector3">
            <a:avLst>
              <a:gd name="adj1" fmla="val 48714"/>
            </a:avLst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084718" y="5330822"/>
            <a:ext cx="867274" cy="158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590800" y="5181598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78998" y="4617658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PUSH(N1,N1,m2[21,Europe]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PUSH(N1,N2,m2[21,Americas]=&gt;N2)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PUSH(N1,N3,m2[21,Asia]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PUSH(N1,N4,m2[21,Africa]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PUSH(N4,N1,m3[21,Europe]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PUSH(N4,N2,m3[21,Americas]=&gt;N2)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PUSH(N4,N3,m3[21,Asia]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PUSH(N4,N4,m3[21,Africa]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08763" y="4273153"/>
            <a:ext cx="122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Node messages:</a:t>
            </a: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681155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18559" y="4583668"/>
            <a:ext cx="9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rbel"/>
                <a:cs typeface="Corbel"/>
              </a:rPr>
              <a:t>N1 push</a:t>
            </a:r>
            <a:endParaRPr lang="en-US" dirty="0">
              <a:solidFill>
                <a:schemeClr val="accent4"/>
              </a:solidFill>
              <a:latin typeface="Corbel"/>
              <a:cs typeface="Corbe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95517" y="6324600"/>
            <a:ext cx="96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Corbel"/>
                <a:cs typeface="Corbel"/>
              </a:rPr>
              <a:t>N4 push</a:t>
            </a:r>
            <a:endParaRPr lang="en-US" dirty="0">
              <a:solidFill>
                <a:srgbClr val="3366FF"/>
              </a:solidFill>
              <a:latin typeface="Corbel"/>
              <a:cs typeface="Corbel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2590800" y="54864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590800" y="57912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590800" y="60960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124200" y="4964668"/>
            <a:ext cx="98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N1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24200" y="5269468"/>
            <a:ext cx="99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N2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24200" y="5879068"/>
            <a:ext cx="10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N4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24200" y="5574268"/>
            <a:ext cx="98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N3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917466" y="5887089"/>
            <a:ext cx="645134" cy="208911"/>
          </a:xfrm>
          <a:prstGeom prst="round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  Status and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4136938" cy="426380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JRuby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dirty="0" smtClean="0"/>
              <a:t>/ BDB backend</a:t>
            </a:r>
          </a:p>
          <a:p>
            <a:r>
              <a:rPr lang="en-US" dirty="0" smtClean="0"/>
              <a:t>TPC-H based queries:</a:t>
            </a:r>
          </a:p>
          <a:p>
            <a:pPr lvl="1"/>
            <a:r>
              <a:rPr lang="en-US" dirty="0" smtClean="0"/>
              <a:t>Key-foreign key joins</a:t>
            </a:r>
          </a:p>
          <a:p>
            <a:r>
              <a:rPr lang="en-US" dirty="0" smtClean="0"/>
              <a:t>Running on 40-node cluster, nodes: 2.2Ghz, 16GB Ram</a:t>
            </a:r>
          </a:p>
          <a:p>
            <a:r>
              <a:rPr lang="en-US" dirty="0" smtClean="0"/>
              <a:t>Performance (sustainable rate):</a:t>
            </a:r>
          </a:p>
          <a:p>
            <a:pPr lvl="1"/>
            <a:r>
              <a:rPr lang="en-US" dirty="0" smtClean="0"/>
              <a:t>725 updates/sec, 40 node</a:t>
            </a:r>
          </a:p>
          <a:p>
            <a:pPr lvl="1"/>
            <a:r>
              <a:rPr lang="en-US" dirty="0" smtClean="0"/>
              <a:t>Available memory scales linearly</a:t>
            </a:r>
          </a:p>
          <a:p>
            <a:r>
              <a:rPr lang="en-US" dirty="0" smtClean="0"/>
              <a:t>Ongoing:</a:t>
            </a:r>
          </a:p>
          <a:p>
            <a:pPr lvl="1"/>
            <a:r>
              <a:rPr lang="en-US" dirty="0" smtClean="0"/>
              <a:t>Automatic partitioning</a:t>
            </a:r>
          </a:p>
          <a:p>
            <a:pPr lvl="1"/>
            <a:r>
              <a:rPr lang="en-US" dirty="0" smtClean="0"/>
              <a:t>TPC-H non-key</a:t>
            </a:r>
          </a:p>
          <a:p>
            <a:pPr lvl="1"/>
            <a:r>
              <a:rPr lang="en-US" dirty="0" smtClean="0"/>
              <a:t>EC2 deployment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344213" y="2053131"/>
            <a:ext cx="5019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  <a:tabLst>
                <a:tab pos="517525" algn="l"/>
              </a:tabLst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	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sum((p_retailprice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-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ps_supplycost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 *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ps_availqty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 part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partsupp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AND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4747097" y="4114800"/>
            <a:ext cx="4015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sum(l_quantity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customer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orders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lineitem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c_custkey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Cumulus: a push-based protocol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913" y="2133600"/>
            <a:ext cx="8574087" cy="432012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Cumulus relies on ordered updates at nodes</a:t>
            </a:r>
          </a:p>
          <a:p>
            <a:r>
              <a:rPr lang="en-US" sz="2200" dirty="0" smtClean="0"/>
              <a:t>Observation: we can defer combining deltas</a:t>
            </a:r>
          </a:p>
          <a:p>
            <a:pPr lvl="1"/>
            <a:r>
              <a:rPr lang="en-US" sz="2000" dirty="0" smtClean="0"/>
              <a:t>Tolerates out-of-</a:t>
            </a:r>
            <a:r>
              <a:rPr lang="en-US" sz="2000" dirty="0" err="1" smtClean="0"/>
              <a:t>orderness</a:t>
            </a:r>
            <a:endParaRPr lang="en-US" sz="2000" dirty="0" smtClean="0"/>
          </a:p>
          <a:p>
            <a:pPr lvl="1"/>
            <a:r>
              <a:rPr lang="en-US" sz="2000" dirty="0" smtClean="0"/>
              <a:t>Leads to fully push-based, replicated evaluation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spcBef>
                <a:spcPts val="3200"/>
              </a:spcBef>
            </a:pPr>
            <a:r>
              <a:rPr lang="en-US" sz="2200" dirty="0" smtClean="0"/>
              <a:t>Key takeaway: we break the atomicity of </a:t>
            </a:r>
            <a:r>
              <a:rPr lang="en-US" sz="2200" dirty="0" err="1" smtClean="0"/>
              <a:t>DBToaster’s</a:t>
            </a:r>
            <a:r>
              <a:rPr lang="en-US" sz="2200" dirty="0" smtClean="0"/>
              <a:t> triggers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9209" y="4114800"/>
            <a:ext cx="3985239" cy="1242232"/>
            <a:chOff x="3916015" y="2969412"/>
            <a:chExt cx="4941491" cy="1540303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6" y="3543301"/>
              <a:ext cx="808828" cy="228601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5" y="3543301"/>
              <a:ext cx="732629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5" y="3543301"/>
              <a:ext cx="656429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69654" y="3124201"/>
              <a:ext cx="685801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16015" y="3319463"/>
              <a:ext cx="793000" cy="53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Update</a:t>
              </a:r>
            </a:p>
            <a:p>
              <a:r>
                <a:rPr lang="en-US" sz="105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4993532" y="3124201"/>
              <a:ext cx="744148" cy="32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469113" y="4013599"/>
              <a:ext cx="626737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733551" y="3319463"/>
              <a:ext cx="564701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850254" y="4053295"/>
              <a:ext cx="1564974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fetch(dest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xfers</a:t>
              </a:r>
              <a:r>
                <a:rPr lang="en-US" sz="900" dirty="0" smtClean="0"/>
                <a:t>)</a:t>
              </a:r>
              <a:endParaRPr lang="en-US" sz="9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6" y="3543301"/>
              <a:ext cx="580228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6" y="4038602"/>
              <a:ext cx="1691880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push(dest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entries)</a:t>
              </a:r>
              <a:endParaRPr lang="en-US" sz="900" dirty="0"/>
            </a:p>
          </p:txBody>
        </p:sp>
        <p:grpSp>
          <p:nvGrpSpPr>
            <p:cNvPr id="26" name="Group 44"/>
            <p:cNvGrpSpPr/>
            <p:nvPr/>
          </p:nvGrpSpPr>
          <p:grpSpPr>
            <a:xfrm>
              <a:off x="5128725" y="3392632"/>
              <a:ext cx="467371" cy="433988"/>
              <a:chOff x="3733800" y="5105400"/>
              <a:chExt cx="1066800" cy="9906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2" idx="7"/>
                <a:endCxn id="35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5" idx="7"/>
                <a:endCxn id="33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5" idx="5"/>
                <a:endCxn id="36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2" idx="5"/>
                <a:endCxn id="34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5794026" y="3323038"/>
              <a:ext cx="1862199" cy="2211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94026" y="3369474"/>
              <a:ext cx="1862199" cy="8265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4026" y="3276600"/>
              <a:ext cx="1862199" cy="1406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45"/>
            <p:cNvSpPr txBox="1">
              <a:spLocks noChangeArrowheads="1"/>
            </p:cNvSpPr>
            <p:nvPr/>
          </p:nvSpPr>
          <p:spPr bwMode="auto">
            <a:xfrm>
              <a:off x="5741838" y="2969412"/>
              <a:ext cx="1914495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put(dest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stmt, barrier)</a:t>
              </a:r>
              <a:endParaRPr lang="en-US" sz="9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794026" y="3419078"/>
              <a:ext cx="1862199" cy="5903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5645150" y="4200047"/>
            <a:ext cx="533634" cy="67599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66560" y="4200472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28014" y="4323381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89468" y="4446289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50922" y="4569198"/>
            <a:ext cx="491633" cy="368725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358572" y="436536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TextBox 17"/>
          <p:cNvSpPr txBox="1">
            <a:spLocks noChangeArrowheads="1"/>
          </p:cNvSpPr>
          <p:nvPr/>
        </p:nvSpPr>
        <p:spPr bwMode="auto">
          <a:xfrm>
            <a:off x="4765796" y="4357524"/>
            <a:ext cx="6395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Update</a:t>
            </a:r>
          </a:p>
          <a:p>
            <a:r>
              <a:rPr lang="en-US" sz="1050" dirty="0"/>
              <a:t>stream</a:t>
            </a:r>
          </a:p>
        </p:txBody>
      </p:sp>
      <p:sp>
        <p:nvSpPr>
          <p:cNvPr id="58" name="TextBox 18"/>
          <p:cNvSpPr txBox="1">
            <a:spLocks noChangeArrowheads="1"/>
          </p:cNvSpPr>
          <p:nvPr/>
        </p:nvSpPr>
        <p:spPr bwMode="auto">
          <a:xfrm>
            <a:off x="5638800" y="4200048"/>
            <a:ext cx="60014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Switch</a:t>
            </a:r>
          </a:p>
        </p:txBody>
      </p:sp>
      <p:sp>
        <p:nvSpPr>
          <p:cNvPr id="59" name="TextBox 19"/>
          <p:cNvSpPr txBox="1">
            <a:spLocks noChangeArrowheads="1"/>
          </p:cNvSpPr>
          <p:nvPr/>
        </p:nvSpPr>
        <p:spPr bwMode="auto">
          <a:xfrm>
            <a:off x="6761332" y="4549035"/>
            <a:ext cx="439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 smtClean="0"/>
              <a:t>Eval</a:t>
            </a:r>
            <a:r>
              <a:rPr lang="en-US" sz="1000" dirty="0" smtClean="0"/>
              <a:t> </a:t>
            </a:r>
            <a:r>
              <a:rPr lang="en-US" sz="1000" dirty="0" err="1" smtClean="0"/>
              <a:t>expr</a:t>
            </a:r>
            <a:endParaRPr lang="en-US" sz="1000" dirty="0"/>
          </a:p>
        </p:txBody>
      </p:sp>
      <p:cxnSp>
        <p:nvCxnSpPr>
          <p:cNvPr id="61" name="Straight Arrow Connector 60"/>
          <p:cNvCxnSpPr>
            <a:stCxn id="50" idx="3"/>
            <a:endCxn id="51" idx="1"/>
          </p:cNvCxnSpPr>
          <p:nvPr/>
        </p:nvCxnSpPr>
        <p:spPr>
          <a:xfrm flipV="1">
            <a:off x="6178784" y="4354108"/>
            <a:ext cx="387776" cy="18393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0" idx="3"/>
            <a:endCxn id="52" idx="1"/>
          </p:cNvCxnSpPr>
          <p:nvPr/>
        </p:nvCxnSpPr>
        <p:spPr>
          <a:xfrm flipV="1">
            <a:off x="6178784" y="4477017"/>
            <a:ext cx="449230" cy="6102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53" idx="1"/>
          </p:cNvCxnSpPr>
          <p:nvPr/>
        </p:nvCxnSpPr>
        <p:spPr>
          <a:xfrm>
            <a:off x="6178784" y="4538045"/>
            <a:ext cx="510684" cy="6188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0" idx="3"/>
            <a:endCxn id="54" idx="1"/>
          </p:cNvCxnSpPr>
          <p:nvPr/>
        </p:nvCxnSpPr>
        <p:spPr>
          <a:xfrm>
            <a:off x="6178784" y="4538045"/>
            <a:ext cx="572138" cy="21551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32"/>
          <p:cNvSpPr txBox="1">
            <a:spLocks noChangeArrowheads="1"/>
          </p:cNvSpPr>
          <p:nvPr/>
        </p:nvSpPr>
        <p:spPr bwMode="auto">
          <a:xfrm>
            <a:off x="5817696" y="4974749"/>
            <a:ext cx="124961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update(seq</a:t>
            </a:r>
            <a:r>
              <a:rPr lang="en-US" sz="900" dirty="0" smtClean="0"/>
              <a:t>, </a:t>
            </a:r>
            <a:r>
              <a:rPr lang="en-US" sz="900" dirty="0" err="1" smtClean="0"/>
              <a:t>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67" name="TextBox 45"/>
          <p:cNvSpPr txBox="1">
            <a:spLocks noChangeArrowheads="1"/>
          </p:cNvSpPr>
          <p:nvPr/>
        </p:nvSpPr>
        <p:spPr bwMode="auto">
          <a:xfrm>
            <a:off x="7132559" y="5000853"/>
            <a:ext cx="13644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push(dest</a:t>
            </a:r>
            <a:r>
              <a:rPr lang="en-US" sz="900" dirty="0" smtClean="0"/>
              <a:t>, </a:t>
            </a:r>
            <a:r>
              <a:rPr lang="en-US" sz="900" dirty="0" err="1" smtClean="0"/>
              <a:t>src</a:t>
            </a:r>
            <a:r>
              <a:rPr lang="en-US" sz="900" dirty="0" smtClean="0"/>
              <a:t>, entries)</a:t>
            </a:r>
            <a:endParaRPr lang="en-US" sz="900" dirty="0"/>
          </a:p>
        </p:txBody>
      </p:sp>
      <p:grpSp>
        <p:nvGrpSpPr>
          <p:cNvPr id="41" name="Group 44"/>
          <p:cNvGrpSpPr/>
          <p:nvPr/>
        </p:nvGrpSpPr>
        <p:grpSpPr>
          <a:xfrm>
            <a:off x="5866189" y="4429233"/>
            <a:ext cx="80773" cy="350007"/>
            <a:chOff x="4367776" y="5141347"/>
            <a:chExt cx="228613" cy="990606"/>
          </a:xfrm>
        </p:grpSpPr>
        <p:sp>
          <p:nvSpPr>
            <p:cNvPr id="75" name="Oval 74"/>
            <p:cNvSpPr/>
            <p:nvPr/>
          </p:nvSpPr>
          <p:spPr>
            <a:xfrm>
              <a:off x="4367776" y="5141347"/>
              <a:ext cx="228605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367779" y="5903353"/>
              <a:ext cx="228605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367783" y="5522346"/>
              <a:ext cx="228606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5358572" y="450506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5358572" y="463841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TextBox 32"/>
          <p:cNvSpPr txBox="1">
            <a:spLocks noChangeArrowheads="1"/>
          </p:cNvSpPr>
          <p:nvPr/>
        </p:nvSpPr>
        <p:spPr bwMode="auto">
          <a:xfrm>
            <a:off x="4731846" y="4822349"/>
            <a:ext cx="101855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smtClean="0"/>
              <a:t>update</a:t>
            </a:r>
            <a:r>
              <a:rPr lang="en-US" sz="900" dirty="0" err="1" smtClean="0"/>
              <a:t>(params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102" name="Picture 101" descr="push-eval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17" y="2536445"/>
            <a:ext cx="2885383" cy="1425955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428984" y="4168294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505184" y="4240261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577151" y="4307995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74517" y="4430762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7671020" y="4425258"/>
            <a:ext cx="5712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smtClean="0"/>
              <a:t>Write replica</a:t>
            </a:r>
            <a:endParaRPr lang="en-US" sz="1000" dirty="0"/>
          </a:p>
        </p:txBody>
      </p:sp>
      <p:cxnSp>
        <p:nvCxnSpPr>
          <p:cNvPr id="47" name="Straight Arrow Connector 46"/>
          <p:cNvCxnSpPr>
            <a:stCxn id="51" idx="3"/>
            <a:endCxn id="55" idx="1"/>
          </p:cNvCxnSpPr>
          <p:nvPr/>
        </p:nvCxnSpPr>
        <p:spPr>
          <a:xfrm>
            <a:off x="7058193" y="4354108"/>
            <a:ext cx="616324" cy="27138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2" idx="3"/>
            <a:endCxn id="55" idx="1"/>
          </p:cNvCxnSpPr>
          <p:nvPr/>
        </p:nvCxnSpPr>
        <p:spPr>
          <a:xfrm>
            <a:off x="7119647" y="4477017"/>
            <a:ext cx="554870" cy="148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3" idx="3"/>
            <a:endCxn id="55" idx="1"/>
          </p:cNvCxnSpPr>
          <p:nvPr/>
        </p:nvCxnSpPr>
        <p:spPr>
          <a:xfrm>
            <a:off x="7181101" y="4599925"/>
            <a:ext cx="493416" cy="2557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3"/>
            <a:endCxn id="55" idx="1"/>
          </p:cNvCxnSpPr>
          <p:nvPr/>
        </p:nvCxnSpPr>
        <p:spPr>
          <a:xfrm flipV="1">
            <a:off x="7242555" y="4625495"/>
            <a:ext cx="431962" cy="12806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2" idx="1"/>
          </p:cNvCxnSpPr>
          <p:nvPr/>
        </p:nvCxnSpPr>
        <p:spPr>
          <a:xfrm>
            <a:off x="7066659" y="4358342"/>
            <a:ext cx="510492" cy="14438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22" idx="1"/>
          </p:cNvCxnSpPr>
          <p:nvPr/>
        </p:nvCxnSpPr>
        <p:spPr>
          <a:xfrm>
            <a:off x="7128113" y="4481250"/>
            <a:ext cx="449038" cy="21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122" idx="1"/>
          </p:cNvCxnSpPr>
          <p:nvPr/>
        </p:nvCxnSpPr>
        <p:spPr>
          <a:xfrm flipV="1">
            <a:off x="7189567" y="4502728"/>
            <a:ext cx="387584" cy="10143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22" idx="1"/>
          </p:cNvCxnSpPr>
          <p:nvPr/>
        </p:nvCxnSpPr>
        <p:spPr>
          <a:xfrm flipV="1">
            <a:off x="7251020" y="4502728"/>
            <a:ext cx="326131" cy="25506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4" name="Freeform 163"/>
          <p:cNvSpPr/>
          <p:nvPr/>
        </p:nvSpPr>
        <p:spPr>
          <a:xfrm>
            <a:off x="7550150" y="4780011"/>
            <a:ext cx="95250" cy="190500"/>
          </a:xfrm>
          <a:custGeom>
            <a:avLst/>
            <a:gdLst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190500">
                <a:moveTo>
                  <a:pt x="0" y="6350"/>
                </a:moveTo>
                <a:lnTo>
                  <a:pt x="0" y="190500"/>
                </a:lnTo>
                <a:lnTo>
                  <a:pt x="95250" y="190500"/>
                </a:lnTo>
                <a:lnTo>
                  <a:pt x="95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 flipV="1">
            <a:off x="7550150" y="48530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7550150" y="48911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7546975" y="49292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566560" y="2360612"/>
            <a:ext cx="19304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42699" y="1915080"/>
            <a:ext cx="93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+R</a:t>
            </a:r>
            <a:r>
              <a:rPr lang="en-US" baseline="-25000" dirty="0" smtClean="0">
                <a:latin typeface="Corbel"/>
                <a:cs typeface="Corbel"/>
              </a:rPr>
              <a:t>1</a:t>
            </a:r>
            <a:r>
              <a:rPr lang="en-US" dirty="0" smtClean="0">
                <a:latin typeface="Corbel"/>
                <a:cs typeface="Corbel"/>
              </a:rPr>
              <a:t>(xy</a:t>
            </a:r>
            <a:r>
              <a:rPr lang="en-US" baseline="-25000" dirty="0" smtClean="0">
                <a:latin typeface="Corbel"/>
                <a:cs typeface="Corbel"/>
              </a:rPr>
              <a:t>1</a:t>
            </a:r>
            <a:r>
              <a:rPr lang="en-US" dirty="0" smtClean="0">
                <a:latin typeface="Corbel"/>
                <a:cs typeface="Corbel"/>
              </a:rPr>
              <a:t>)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53200" y="1903412"/>
            <a:ext cx="95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+R</a:t>
            </a:r>
            <a:r>
              <a:rPr lang="en-US" baseline="-25000" dirty="0" smtClean="0">
                <a:latin typeface="Corbel"/>
                <a:cs typeface="Corbel"/>
              </a:rPr>
              <a:t>2</a:t>
            </a:r>
            <a:r>
              <a:rPr lang="en-US" dirty="0" smtClean="0">
                <a:latin typeface="Corbel"/>
                <a:cs typeface="Corbel"/>
              </a:rPr>
              <a:t>(xy</a:t>
            </a:r>
            <a:r>
              <a:rPr lang="en-US" baseline="-25000" dirty="0" smtClean="0">
                <a:latin typeface="Corbel"/>
                <a:cs typeface="Corbel"/>
              </a:rPr>
              <a:t>2</a:t>
            </a:r>
            <a:r>
              <a:rPr lang="en-US" dirty="0" smtClean="0">
                <a:latin typeface="Corbel"/>
                <a:cs typeface="Corbel"/>
              </a:rPr>
              <a:t>)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87" name="Straight Connector 86"/>
          <p:cNvCxnSpPr>
            <a:stCxn id="85" idx="2"/>
          </p:cNvCxnSpPr>
          <p:nvPr/>
        </p:nvCxnSpPr>
        <p:spPr>
          <a:xfrm rot="16200000" flipH="1">
            <a:off x="6924010" y="2377410"/>
            <a:ext cx="210106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 flipH="1">
            <a:off x="7957693" y="2380965"/>
            <a:ext cx="210106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Cloud Management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7564437" cy="4013200"/>
          </a:xfrm>
        </p:spPr>
        <p:txBody>
          <a:bodyPr/>
          <a:lstStyle/>
          <a:p>
            <a:r>
              <a:rPr lang="en-US" dirty="0" smtClean="0"/>
              <a:t>Data management for cloud infrastructure metadata</a:t>
            </a:r>
          </a:p>
          <a:p>
            <a:r>
              <a:rPr lang="en-US" dirty="0" smtClean="0"/>
              <a:t>Metadata updates:</a:t>
            </a:r>
          </a:p>
          <a:p>
            <a:pPr marL="635000" lvl="1" indent="-280988"/>
            <a:r>
              <a:rPr lang="en-US" dirty="0" smtClean="0"/>
              <a:t>VM instantiation</a:t>
            </a:r>
          </a:p>
          <a:p>
            <a:pPr marL="635000" lvl="1" indent="-280988">
              <a:spcBef>
                <a:spcPts val="0"/>
              </a:spcBef>
              <a:buNone/>
            </a:pPr>
            <a:r>
              <a:rPr lang="en-US" dirty="0" smtClean="0"/>
              <a:t>	and migration</a:t>
            </a:r>
          </a:p>
          <a:p>
            <a:pPr marL="635000" lvl="1" indent="-280988"/>
            <a:r>
              <a:rPr lang="en-US" dirty="0" smtClean="0"/>
              <a:t>Hardware replenishment</a:t>
            </a:r>
          </a:p>
          <a:p>
            <a:pPr marL="635000" lvl="1" indent="-280988"/>
            <a:r>
              <a:rPr lang="en-US" dirty="0" smtClean="0"/>
              <a:t>User management</a:t>
            </a:r>
          </a:p>
        </p:txBody>
      </p:sp>
      <p:pic>
        <p:nvPicPr>
          <p:cNvPr id="4" name="Picture 3" descr="righscale-ec2-instance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268601"/>
            <a:ext cx="4634288" cy="305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83" y="4724400"/>
            <a:ext cx="42203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Pricing model evaluation</a:t>
            </a: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Monitoring and billing</a:t>
            </a:r>
            <a:endParaRPr lang="en-US" dirty="0"/>
          </a:p>
        </p:txBody>
      </p:sp>
      <p:pic>
        <p:nvPicPr>
          <p:cNvPr id="6" name="Picture 5" descr="aws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480373"/>
            <a:ext cx="1339734" cy="490147"/>
          </a:xfrm>
          <a:prstGeom prst="rect">
            <a:avLst/>
          </a:prstGeom>
        </p:spPr>
      </p:pic>
      <p:pic>
        <p:nvPicPr>
          <p:cNvPr id="7" name="Picture 6" descr="gogrid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3" y="2696399"/>
            <a:ext cx="1538315" cy="272927"/>
          </a:xfrm>
          <a:prstGeom prst="rect">
            <a:avLst/>
          </a:prstGeom>
        </p:spPr>
      </p:pic>
      <p:pic>
        <p:nvPicPr>
          <p:cNvPr id="8" name="Picture 7" descr="joyent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26" y="2486851"/>
            <a:ext cx="1374062" cy="483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 Summary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Massive-scale shared-nothing M3 interpreter</a:t>
            </a:r>
          </a:p>
          <a:p>
            <a:pPr lvl="1"/>
            <a:r>
              <a:rPr lang="en-US" dirty="0" smtClean="0"/>
              <a:t>M3 processing protocol</a:t>
            </a:r>
          </a:p>
          <a:p>
            <a:pPr lvl="1"/>
            <a:r>
              <a:rPr lang="en-US" dirty="0" smtClean="0"/>
              <a:t>Map slice based M3 evaluation</a:t>
            </a:r>
          </a:p>
          <a:p>
            <a:r>
              <a:rPr lang="en-US" dirty="0" smtClean="0"/>
              <a:t>Fun “systems-building” challenges ahead:</a:t>
            </a:r>
          </a:p>
          <a:p>
            <a:pPr lvl="1"/>
            <a:r>
              <a:rPr lang="en-US" dirty="0" smtClean="0"/>
              <a:t>Automatic map partitioning and deployment</a:t>
            </a:r>
          </a:p>
          <a:p>
            <a:pPr lvl="1"/>
            <a:r>
              <a:rPr lang="en-US" dirty="0" smtClean="0"/>
              <a:t>Exploiting “lazy” evaluation and eventually correct results (… think online aggregation)</a:t>
            </a:r>
          </a:p>
          <a:p>
            <a:pPr lvl="1"/>
            <a:r>
              <a:rPr lang="en-US" dirty="0" smtClean="0"/>
              <a:t>Bootstrapping large maps… </a:t>
            </a:r>
            <a:r>
              <a:rPr lang="en-US" i="1" dirty="0" smtClean="0"/>
              <a:t>bulk query processing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33800" y="2133600"/>
            <a:ext cx="52578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sum(LI.P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Order O,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LineItem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qO[xOK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LI(yOK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    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qO[yOK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LI(yOK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    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qLI[yOK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qLI[xOK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81400" y="4343400"/>
            <a:ext cx="519622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9800" y="4495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Courier New"/>
                <a:cs typeface="Courier New"/>
              </a:rPr>
              <a:t>q</a:t>
            </a:r>
            <a:r>
              <a:rPr lang="en-US" sz="1600" b="1" dirty="0" smtClean="0">
                <a:latin typeface="Courier New"/>
                <a:cs typeface="Courier New"/>
              </a:rPr>
              <a:t>[]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221" y="4820958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+O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9942" y="5638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+LI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3904" y="5638800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+O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1195" y="481875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+LI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800" y="5269468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qO[yOK</a:t>
            </a:r>
            <a:r>
              <a:rPr lang="en-US" sz="1600" b="1" dirty="0" smtClean="0">
                <a:latin typeface="Courier New"/>
                <a:cs typeface="Courier New"/>
              </a:rPr>
              <a:t>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7905" y="5269468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qLI[xOK</a:t>
            </a:r>
            <a:r>
              <a:rPr lang="en-US" sz="1600" b="1" dirty="0" smtClean="0">
                <a:latin typeface="Courier New"/>
                <a:cs typeface="Courier New"/>
              </a:rPr>
              <a:t>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9119" y="6086061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yP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1400" y="6138446"/>
            <a:ext cx="677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xXCH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599042" y="4826000"/>
            <a:ext cx="485918" cy="474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6427305" y="4859131"/>
            <a:ext cx="452782" cy="430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V="1">
            <a:off x="7138150" y="5685182"/>
            <a:ext cx="452782" cy="430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5099881" y="5764695"/>
            <a:ext cx="477077" cy="207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" name="Oval 5"/>
          <p:cNvSpPr/>
          <p:nvPr/>
        </p:nvSpPr>
        <p:spPr>
          <a:xfrm>
            <a:off x="5029200" y="3276600"/>
            <a:ext cx="762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8696" y="3373783"/>
            <a:ext cx="762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45000" y="4215295"/>
            <a:ext cx="620013" cy="434009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35217" y="4268304"/>
            <a:ext cx="591616" cy="414131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77749" y="5297557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03394" y="5319643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49098" y="4588565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17498" y="4829313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50246" y="3369365"/>
            <a:ext cx="379581" cy="265707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  <a:p>
            <a:pPr marL="398463" lvl="1" indent="-280988"/>
            <a:r>
              <a:rPr lang="en-US" dirty="0" smtClean="0"/>
              <a:t>Picking the right one seems like join ordering</a:t>
            </a:r>
          </a:p>
          <a:p>
            <a:pPr marL="639763" lvl="2" indent="-300038"/>
            <a:r>
              <a:rPr lang="en-US" dirty="0" smtClean="0"/>
              <a:t>Different cost model because of aggregate </a:t>
            </a:r>
            <a:r>
              <a:rPr lang="en-US" dirty="0" err="1" smtClean="0"/>
              <a:t>distributivity</a:t>
            </a:r>
            <a:endParaRPr lang="en-US" dirty="0" smtClean="0"/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2536" y="6183868"/>
            <a:ext cx="123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+R; +S; +T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492322" y="2937565"/>
            <a:ext cx="4631311" cy="3200991"/>
          </a:xfrm>
          <a:custGeom>
            <a:avLst/>
            <a:gdLst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535690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06899 w 4459407"/>
              <a:gd name="connsiteY6" fmla="*/ 14915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397212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103378 h 3310444"/>
              <a:gd name="connsiteX1" fmla="*/ 0 w 4459407"/>
              <a:gd name="connsiteY1" fmla="*/ 1019008 h 3310444"/>
              <a:gd name="connsiteX2" fmla="*/ 285296 w 4459407"/>
              <a:gd name="connsiteY2" fmla="*/ 1444928 h 3310444"/>
              <a:gd name="connsiteX3" fmla="*/ 1269897 w 4459407"/>
              <a:gd name="connsiteY3" fmla="*/ 1447287 h 3310444"/>
              <a:gd name="connsiteX4" fmla="*/ 1343729 w 4459407"/>
              <a:gd name="connsiteY4" fmla="*/ 3308085 h 3310444"/>
              <a:gd name="connsiteX5" fmla="*/ 3290505 w 4459407"/>
              <a:gd name="connsiteY5" fmla="*/ 3310444 h 3310444"/>
              <a:gd name="connsiteX6" fmla="*/ 2635499 w 4459407"/>
              <a:gd name="connsiteY6" fmla="*/ 1823570 h 3310444"/>
              <a:gd name="connsiteX7" fmla="*/ 2402161 w 4459407"/>
              <a:gd name="connsiteY7" fmla="*/ 617907 h 3310444"/>
              <a:gd name="connsiteX8" fmla="*/ 4459407 w 4459407"/>
              <a:gd name="connsiteY8" fmla="*/ 637393 h 3310444"/>
              <a:gd name="connsiteX9" fmla="*/ 4444641 w 4459407"/>
              <a:gd name="connsiteY9" fmla="*/ 0 h 3310444"/>
              <a:gd name="connsiteX10" fmla="*/ 1048404 w 4459407"/>
              <a:gd name="connsiteY10" fmla="*/ 103378 h 3310444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048404 w 4459407"/>
              <a:gd name="connsiteY10" fmla="*/ 0 h 3207066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1246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124604 w 4459407"/>
              <a:gd name="connsiteY10" fmla="*/ 0 h 3207066"/>
              <a:gd name="connsiteX0" fmla="*/ 11246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124604 w 4459407"/>
              <a:gd name="connsiteY10" fmla="*/ 27178 h 3158044"/>
              <a:gd name="connsiteX0" fmla="*/ 12008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200804 w 4459407"/>
              <a:gd name="connsiteY10" fmla="*/ 0 h 3207066"/>
              <a:gd name="connsiteX0" fmla="*/ 12770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277004 w 4459407"/>
              <a:gd name="connsiteY10" fmla="*/ 27178 h 3158044"/>
              <a:gd name="connsiteX0" fmla="*/ 1448908 w 4631311"/>
              <a:gd name="connsiteY0" fmla="*/ 27178 h 3197528"/>
              <a:gd name="connsiteX1" fmla="*/ 171904 w 4631311"/>
              <a:gd name="connsiteY1" fmla="*/ 866608 h 3197528"/>
              <a:gd name="connsiteX2" fmla="*/ 0 w 4631311"/>
              <a:gd name="connsiteY2" fmla="*/ 3197528 h 3197528"/>
              <a:gd name="connsiteX3" fmla="*/ 1441801 w 4631311"/>
              <a:gd name="connsiteY3" fmla="*/ 1294887 h 3197528"/>
              <a:gd name="connsiteX4" fmla="*/ 1515633 w 4631311"/>
              <a:gd name="connsiteY4" fmla="*/ 3155685 h 3197528"/>
              <a:gd name="connsiteX5" fmla="*/ 3462409 w 4631311"/>
              <a:gd name="connsiteY5" fmla="*/ 3158044 h 3197528"/>
              <a:gd name="connsiteX6" fmla="*/ 2807403 w 4631311"/>
              <a:gd name="connsiteY6" fmla="*/ 1671170 h 3197528"/>
              <a:gd name="connsiteX7" fmla="*/ 2574065 w 4631311"/>
              <a:gd name="connsiteY7" fmla="*/ 465507 h 3197528"/>
              <a:gd name="connsiteX8" fmla="*/ 4631311 w 4631311"/>
              <a:gd name="connsiteY8" fmla="*/ 484993 h 3197528"/>
              <a:gd name="connsiteX9" fmla="*/ 4311745 w 4631311"/>
              <a:gd name="connsiteY9" fmla="*/ 0 h 3197528"/>
              <a:gd name="connsiteX10" fmla="*/ 1448908 w 4631311"/>
              <a:gd name="connsiteY10" fmla="*/ 27178 h 3197528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3462409 w 4631311"/>
              <a:gd name="connsiteY5" fmla="*/ 3158044 h 3200991"/>
              <a:gd name="connsiteX6" fmla="*/ 2807403 w 4631311"/>
              <a:gd name="connsiteY6" fmla="*/ 1671170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1530905 w 4631311"/>
              <a:gd name="connsiteY5" fmla="*/ 1328865 h 3200991"/>
              <a:gd name="connsiteX6" fmla="*/ 2807403 w 4631311"/>
              <a:gd name="connsiteY6" fmla="*/ 1671170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15309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15309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405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766542 w 4631311"/>
              <a:gd name="connsiteY7" fmla="*/ 1583927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636229 w 4631311"/>
              <a:gd name="connsiteY7" fmla="*/ 1593866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94618 w 4631311"/>
              <a:gd name="connsiteY5" fmla="*/ 1343222 h 3200991"/>
              <a:gd name="connsiteX6" fmla="*/ 2260226 w 4631311"/>
              <a:gd name="connsiteY6" fmla="*/ 1577009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478085 w 4631311"/>
              <a:gd name="connsiteY4" fmla="*/ 1333511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12035"/>
              <a:gd name="connsiteX1" fmla="*/ 171904 w 4631311"/>
              <a:gd name="connsiteY1" fmla="*/ 866608 h 3212035"/>
              <a:gd name="connsiteX2" fmla="*/ 0 w 4631311"/>
              <a:gd name="connsiteY2" fmla="*/ 3197528 h 3212035"/>
              <a:gd name="connsiteX3" fmla="*/ 1624018 w 4631311"/>
              <a:gd name="connsiteY3" fmla="*/ 3212035 h 3212035"/>
              <a:gd name="connsiteX4" fmla="*/ 1478085 w 4631311"/>
              <a:gd name="connsiteY4" fmla="*/ 1333511 h 3212035"/>
              <a:gd name="connsiteX5" fmla="*/ 2194618 w 4631311"/>
              <a:gd name="connsiteY5" fmla="*/ 1343222 h 3212035"/>
              <a:gd name="connsiteX6" fmla="*/ 2337530 w 4631311"/>
              <a:gd name="connsiteY6" fmla="*/ 1565966 h 3212035"/>
              <a:gd name="connsiteX7" fmla="*/ 2637333 w 4631311"/>
              <a:gd name="connsiteY7" fmla="*/ 1559631 h 3212035"/>
              <a:gd name="connsiteX8" fmla="*/ 2574065 w 4631311"/>
              <a:gd name="connsiteY8" fmla="*/ 465507 h 3212035"/>
              <a:gd name="connsiteX9" fmla="*/ 4631311 w 4631311"/>
              <a:gd name="connsiteY9" fmla="*/ 484993 h 3212035"/>
              <a:gd name="connsiteX10" fmla="*/ 4311745 w 4631311"/>
              <a:gd name="connsiteY10" fmla="*/ 0 h 3212035"/>
              <a:gd name="connsiteX11" fmla="*/ 1448908 w 4631311"/>
              <a:gd name="connsiteY11" fmla="*/ 27178 h 3212035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635061 w 4631311"/>
              <a:gd name="connsiteY3" fmla="*/ 3200991 h 3200991"/>
              <a:gd name="connsiteX4" fmla="*/ 1478085 w 4631311"/>
              <a:gd name="connsiteY4" fmla="*/ 1333511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31311" h="3200991">
                <a:moveTo>
                  <a:pt x="1448908" y="27178"/>
                </a:moveTo>
                <a:lnTo>
                  <a:pt x="171904" y="866608"/>
                </a:lnTo>
                <a:lnTo>
                  <a:pt x="0" y="3197528"/>
                </a:lnTo>
                <a:lnTo>
                  <a:pt x="1635061" y="3200991"/>
                </a:lnTo>
                <a:lnTo>
                  <a:pt x="1478085" y="1333511"/>
                </a:lnTo>
                <a:lnTo>
                  <a:pt x="2194618" y="1343222"/>
                </a:lnTo>
                <a:lnTo>
                  <a:pt x="2337530" y="1565966"/>
                </a:lnTo>
                <a:lnTo>
                  <a:pt x="2637333" y="1559631"/>
                </a:lnTo>
                <a:lnTo>
                  <a:pt x="2574065" y="465507"/>
                </a:lnTo>
                <a:lnTo>
                  <a:pt x="4631311" y="484993"/>
                </a:lnTo>
                <a:lnTo>
                  <a:pt x="4311745" y="0"/>
                </a:lnTo>
                <a:lnTo>
                  <a:pt x="1448908" y="27178"/>
                </a:lnTo>
                <a:close/>
              </a:path>
            </a:pathLst>
          </a:cu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193867" y="5145156"/>
            <a:ext cx="2565872" cy="5532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5257800"/>
            <a:ext cx="456656" cy="3522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 on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4" name="Right Brace 3"/>
          <p:cNvSpPr/>
          <p:nvPr/>
        </p:nvSpPr>
        <p:spPr>
          <a:xfrm rot="5400000">
            <a:off x="1113990" y="5034425"/>
            <a:ext cx="200183" cy="1437053"/>
          </a:xfrm>
          <a:prstGeom prst="rightBrace">
            <a:avLst/>
          </a:prstGeom>
          <a:ln>
            <a:solidFill>
              <a:srgbClr val="3D96FF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867400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input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319509" y="5524352"/>
            <a:ext cx="200183" cy="457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3692" y="5867400"/>
            <a:ext cx="52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map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795509" y="5524352"/>
            <a:ext cx="200182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3492" y="5867400"/>
            <a:ext cx="61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sort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3328677" y="5007285"/>
            <a:ext cx="256967" cy="249472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55098" y="6327577"/>
            <a:ext cx="83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reduce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03692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1000" y="52578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76033" y="5668158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231520" y="5681870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654679" y="5638800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358" y="5181600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676033" y="5287158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56431" y="5257800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477000" y="5212522"/>
            <a:ext cx="667026" cy="8282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2200" y="6096000"/>
            <a:ext cx="1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Corbel"/>
                <a:cs typeface="Corbel"/>
              </a:rPr>
              <a:t>HBase</a:t>
            </a:r>
            <a:endParaRPr lang="en-US" dirty="0" smtClean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(… or HDFS)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78781" y="5652861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T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8" name="Straight Arrow Connector 27"/>
          <p:cNvCxnSpPr>
            <a:stCxn id="23" idx="1"/>
          </p:cNvCxnSpPr>
          <p:nvPr/>
        </p:nvCxnSpPr>
        <p:spPr>
          <a:xfrm rot="10800000">
            <a:off x="7131051" y="5441950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39000" y="5071646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193867" y="5145156"/>
            <a:ext cx="2565872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 on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1113990" y="5034425"/>
            <a:ext cx="200183" cy="1437053"/>
          </a:xfrm>
          <a:prstGeom prst="rightBrace">
            <a:avLst/>
          </a:prstGeom>
          <a:ln>
            <a:solidFill>
              <a:srgbClr val="3D96FF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867400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input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319509" y="5524352"/>
            <a:ext cx="200183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3692" y="5867400"/>
            <a:ext cx="52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map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795509" y="5524352"/>
            <a:ext cx="200182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3492" y="5867400"/>
            <a:ext cx="61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sort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3328677" y="5007285"/>
            <a:ext cx="256967" cy="249472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55098" y="6327577"/>
            <a:ext cx="83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reduce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03692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1000" y="52578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36452" y="5668158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391939" y="5681870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5098" y="5638800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9777" y="5181600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36452" y="5287158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16850" y="5257800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69651" y="3279914"/>
            <a:ext cx="534793" cy="27608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81481" y="3861904"/>
            <a:ext cx="296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HBase</a:t>
            </a:r>
            <a:endParaRPr lang="en-US" dirty="0" smtClean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4981" y="5652861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T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8" name="Straight Arrow Connector 27"/>
          <p:cNvCxnSpPr>
            <a:stCxn id="23" idx="1"/>
          </p:cNvCxnSpPr>
          <p:nvPr/>
        </p:nvCxnSpPr>
        <p:spPr>
          <a:xfrm rot="10800000">
            <a:off x="7291470" y="5441950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99419" y="5071646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1000" y="43434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81000" y="3417956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193867" y="4217963"/>
            <a:ext cx="3216333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200493" y="3322982"/>
            <a:ext cx="4124107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834700" y="4711312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8390187" y="4725024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813346" y="4681954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8025" y="4224754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834700" y="4330312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815098" y="4300954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53229" y="4696015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0" name="Straight Arrow Connector 39"/>
          <p:cNvCxnSpPr>
            <a:stCxn id="38" idx="1"/>
          </p:cNvCxnSpPr>
          <p:nvPr/>
        </p:nvCxnSpPr>
        <p:spPr>
          <a:xfrm rot="10800000">
            <a:off x="7289718" y="44851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5200" y="4114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qST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836453" y="3720712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8391940" y="3734424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815099" y="3691354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89778" y="3234154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836453" y="3339712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816851" y="3310354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54982" y="3705415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R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9" name="Straight Arrow Connector 48"/>
          <p:cNvCxnSpPr>
            <a:stCxn id="47" idx="1"/>
          </p:cNvCxnSpPr>
          <p:nvPr/>
        </p:nvCxnSpPr>
        <p:spPr>
          <a:xfrm rot="10800000">
            <a:off x="7291471" y="34945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9420" y="3124200"/>
            <a:ext cx="307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289717" y="4158974"/>
            <a:ext cx="1644457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00806" y="5125278"/>
            <a:ext cx="1644457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 flipH="1">
            <a:off x="7276593" y="49423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84542" y="4572000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rot="10800000" flipH="1">
            <a:off x="7297577" y="3921739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315200" y="3551435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Courier New"/>
                <a:cs typeface="Courier New"/>
              </a:rPr>
              <a:t>qST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181952" y="5010426"/>
            <a:ext cx="5587699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3" idx="3"/>
          </p:cNvCxnSpPr>
          <p:nvPr/>
        </p:nvCxnSpPr>
        <p:spPr>
          <a:xfrm>
            <a:off x="1196379" y="4031329"/>
            <a:ext cx="5578794" cy="26045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9685" y="4800600"/>
            <a:ext cx="89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Stage 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9685" y="3846663"/>
            <a:ext cx="9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Stage 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800" y="2983468"/>
            <a:ext cx="8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Stage 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819400" y="4330312"/>
            <a:ext cx="456656" cy="3522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201483" y="4330312"/>
            <a:ext cx="980117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4190999" y="3417956"/>
            <a:ext cx="1916043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foreach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foreach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34200" y="4267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29000" y="4267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657600" y="4673600"/>
            <a:ext cx="3335867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7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8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9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6_Spectrum">
      <a:majorFont>
        <a:latin typeface="Corbel"/>
        <a:ea typeface="ＭＳ Ｐゴシック"/>
        <a:cs typeface="ＭＳ Ｐゴシック"/>
      </a:majorFont>
      <a:minorFont>
        <a:latin typeface="Courier New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6_Spectrum 1">
        <a:dk1>
          <a:srgbClr val="000000"/>
        </a:dk1>
        <a:lt1>
          <a:srgbClr val="FFFFFF"/>
        </a:lt1>
        <a:dk2>
          <a:srgbClr val="252731"/>
        </a:dk2>
        <a:lt2>
          <a:srgbClr val="EAE7E4"/>
        </a:lt2>
        <a:accent1>
          <a:srgbClr val="9900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E75C00"/>
        </a:accent6>
        <a:hlink>
          <a:srgbClr val="6600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38017</TotalTime>
  <Words>17794</Words>
  <Application>Microsoft Macintosh PowerPoint</Application>
  <PresentationFormat>On-screen Show (4:3)</PresentationFormat>
  <Paragraphs>4542</Paragraphs>
  <Slides>163</Slides>
  <Notes>22</Notes>
  <HiddenSlides>0</HiddenSlides>
  <MMClips>8</MMClips>
  <ScaleCrop>false</ScaleCrop>
  <HeadingPairs>
    <vt:vector size="6" baseType="variant">
      <vt:variant>
        <vt:lpstr>Design Template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69" baseType="lpstr">
      <vt:lpstr>17_Spectrum</vt:lpstr>
      <vt:lpstr>18_Spectrum</vt:lpstr>
      <vt:lpstr>19_Spectrum</vt:lpstr>
      <vt:lpstr>16_Spectrum</vt:lpstr>
      <vt:lpstr>Office Theme</vt:lpstr>
      <vt:lpstr>Equation</vt:lpstr>
      <vt:lpstr>Lightweight Incremental Query Processing for Update-Intensive Applications</vt:lpstr>
      <vt:lpstr>DBMS Apps in the 1960s</vt:lpstr>
      <vt:lpstr>DBMS Apps in the 1980s</vt:lpstr>
      <vt:lpstr>DBMS Apps in the Mid-2000s</vt:lpstr>
      <vt:lpstr>Apps in the 2010s: Algorithmic Trading</vt:lpstr>
      <vt:lpstr>Apps in the 2010s: Algorithmic Trading</vt:lpstr>
      <vt:lpstr>Apps in the 2010s: Algorithmic Trading</vt:lpstr>
      <vt:lpstr>Apps in the 2010s: Algorithmic Trading</vt:lpstr>
      <vt:lpstr>Apps in the 2010s: Cloud Management</vt:lpstr>
      <vt:lpstr>Apps in the 2010s: Microblogging, Personal Feeds</vt:lpstr>
      <vt:lpstr>Update–Intensive Applications</vt:lpstr>
      <vt:lpstr>The Rise of Lightweight Databases</vt:lpstr>
      <vt:lpstr>The DBToaster Project</vt:lpstr>
      <vt:lpstr>Update Processing Example</vt:lpstr>
      <vt:lpstr>Update-Intensive Application Characteristics</vt:lpstr>
      <vt:lpstr>Update-Intensive Application Characteristics</vt:lpstr>
      <vt:lpstr>Update-Intensive Application Characteristics</vt:lpstr>
      <vt:lpstr>Update-Intensive Application Characteristics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DBToaster: Technical Focus of This Talk</vt:lpstr>
      <vt:lpstr>DBToaster: Technical Focus of This Talk</vt:lpstr>
      <vt:lpstr>DBToaster: Our Results</vt:lpstr>
      <vt:lpstr>Talk Outline</vt:lpstr>
      <vt:lpstr>M3: Map Maintenance Intermediate Language</vt:lpstr>
      <vt:lpstr>M3: Map Maintenance Intermediate Language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Map Maintenance Intermediate Language</vt:lpstr>
      <vt:lpstr>Query Compilation</vt:lpstr>
      <vt:lpstr>Example Schema (~TPC-H)</vt:lpstr>
      <vt:lpstr>Example Schema (~TPC-H)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Algorithm</vt:lpstr>
      <vt:lpstr>Nested Aggregate Queries</vt:lpstr>
      <vt:lpstr>In-Memory Stream Engine</vt:lpstr>
      <vt:lpstr>Experiments: QP Performance</vt:lpstr>
      <vt:lpstr>Experiments: DBMS comparison</vt:lpstr>
      <vt:lpstr>Query Compilation: Takeaways</vt:lpstr>
      <vt:lpstr>App: Massively Parallel Real-time OLAP</vt:lpstr>
      <vt:lpstr>App: Massively Parallel Real-time OLAP</vt:lpstr>
      <vt:lpstr>Cumulus: a Distributed M3 Engine</vt:lpstr>
      <vt:lpstr>Parallelizing M3 Programs</vt:lpstr>
      <vt:lpstr>M3 Processing Protocol</vt:lpstr>
      <vt:lpstr>M3 Processing Protocol</vt:lpstr>
      <vt:lpstr>M3 Processing Protocol</vt:lpstr>
      <vt:lpstr>M3 Processing Protocol</vt:lpstr>
      <vt:lpstr>M3 Processing Protocol</vt:lpstr>
      <vt:lpstr>M3 Processing Protocol</vt:lpstr>
      <vt:lpstr>M3 Processing Protocol</vt:lpstr>
      <vt:lpstr>Cumulus  Status and Results</vt:lpstr>
      <vt:lpstr>Cumulus: a push-based protocol</vt:lpstr>
      <vt:lpstr>Cumulus Summary</vt:lpstr>
      <vt:lpstr>DBToaster: Next Directions</vt:lpstr>
      <vt:lpstr>DBToaster: Next Directions</vt:lpstr>
      <vt:lpstr>DBToaster: Next Directions</vt:lpstr>
      <vt:lpstr>DBToaster: Next Directions</vt:lpstr>
      <vt:lpstr>Bulk Tuple Processing</vt:lpstr>
      <vt:lpstr>Bulk Tuple Processing on Hadoop</vt:lpstr>
      <vt:lpstr>Bulk Tuple Processing on Hadoop</vt:lpstr>
      <vt:lpstr>Bulk Tuple Processing: Map Slices</vt:lpstr>
      <vt:lpstr>Bulk Tuple Processing: Map Slices</vt:lpstr>
      <vt:lpstr>Bulk Tuple Processing: Map Slices</vt:lpstr>
      <vt:lpstr>Bulk Tuple Processing: Multiple Maps</vt:lpstr>
      <vt:lpstr>Bulk Tuple Processing: Multiple Maps</vt:lpstr>
      <vt:lpstr>Bulk Tuple Processing: Multiple Maps</vt:lpstr>
      <vt:lpstr>Bulk Tuple Processing: Summary</vt:lpstr>
      <vt:lpstr>DBToaster: Next Directions</vt:lpstr>
      <vt:lpstr>DBToaster: Conclusions</vt:lpstr>
      <vt:lpstr>A Summary of Yanif’s Projects </vt:lpstr>
      <vt:lpstr>Thank you!</vt:lpstr>
      <vt:lpstr>Additional Slides</vt:lpstr>
      <vt:lpstr>Formal Framework</vt:lpstr>
      <vt:lpstr>Normalized Aggregate Calculus</vt:lpstr>
      <vt:lpstr>Delta Queries</vt:lpstr>
      <vt:lpstr>Delta Queries</vt:lpstr>
      <vt:lpstr>DBToaster: Memory Utilization</vt:lpstr>
      <vt:lpstr>Query Workload</vt:lpstr>
      <vt:lpstr>App: Real-time OLAP</vt:lpstr>
      <vt:lpstr>M3 : the Director’s Cut</vt:lpstr>
      <vt:lpstr>Initial Value Computation</vt:lpstr>
      <vt:lpstr>Slide 119</vt:lpstr>
      <vt:lpstr>In-Depth Slides</vt:lpstr>
      <vt:lpstr>Data Management</vt:lpstr>
      <vt:lpstr>Databases: A 30-second Refresher</vt:lpstr>
      <vt:lpstr>Databases: Query Processing</vt:lpstr>
      <vt:lpstr>Databases: Query Processing</vt:lpstr>
      <vt:lpstr>Databases: Query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Background: Data Stream Processing</vt:lpstr>
      <vt:lpstr>Background: Incremental View Maintenance</vt:lpstr>
      <vt:lpstr>Query Factorization</vt:lpstr>
      <vt:lpstr>Query Factorization</vt:lpstr>
      <vt:lpstr>Query Factorization</vt:lpstr>
      <vt:lpstr>Query Factorization</vt:lpstr>
      <vt:lpstr>Query Factorization</vt:lpstr>
      <vt:lpstr>Application: Algorithmic Trading</vt:lpstr>
      <vt:lpstr>Update-Intensive Applications</vt:lpstr>
      <vt:lpstr>Update Processing Example</vt:lpstr>
      <vt:lpstr>Compilation Example</vt:lpstr>
      <vt:lpstr>Compilation Example</vt:lpstr>
      <vt:lpstr>Compilation Example</vt:lpstr>
      <vt:lpstr>Compilation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Compilation Highlights</vt:lpstr>
      <vt:lpstr>Compilation Highlights</vt:lpstr>
      <vt:lpstr>Pulse: Declarative QP for Polynomial Models</vt:lpstr>
      <vt:lpstr>Mid-Term Research Agenda</vt:lpstr>
      <vt:lpstr>“NumDB?”: a Numerical Analysis DBMS</vt:lpstr>
    </vt:vector>
  </TitlesOfParts>
  <Company>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Aggressive Query Compilation for Incremental Processing</dc:title>
  <dc:creator>a a</dc:creator>
  <cp:lastModifiedBy>a a</cp:lastModifiedBy>
  <cp:revision>933</cp:revision>
  <dcterms:created xsi:type="dcterms:W3CDTF">2010-04-05T22:14:52Z</dcterms:created>
  <dcterms:modified xsi:type="dcterms:W3CDTF">2010-04-05T22:29:29Z</dcterms:modified>
</cp:coreProperties>
</file>